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56" r:id="rId4"/>
    <p:sldId id="258" r:id="rId5"/>
    <p:sldId id="259" r:id="rId6"/>
    <p:sldId id="260" r:id="rId7"/>
    <p:sldId id="261"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78" autoAdjust="0"/>
  </p:normalViewPr>
  <p:slideViewPr>
    <p:cSldViewPr>
      <p:cViewPr varScale="1">
        <p:scale>
          <a:sx n="108" d="100"/>
          <a:sy n="108" d="100"/>
        </p:scale>
        <p:origin x="17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87C4B1F-7B78-4BAA-B5B8-7F0A82190857}" type="datetimeFigureOut">
              <a:rPr lang="it-IT" smtClean="0"/>
              <a:pPr/>
              <a:t>02/12/19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87C4B1F-7B78-4BAA-B5B8-7F0A82190857}" type="datetimeFigureOut">
              <a:rPr lang="it-IT" smtClean="0"/>
              <a:pPr/>
              <a:t>02/12/19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87C4B1F-7B78-4BAA-B5B8-7F0A82190857}" type="datetimeFigureOut">
              <a:rPr lang="it-IT" smtClean="0"/>
              <a:pPr/>
              <a:t>02/12/19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87C4B1F-7B78-4BAA-B5B8-7F0A82190857}" type="datetimeFigureOut">
              <a:rPr lang="it-IT" smtClean="0"/>
              <a:pPr/>
              <a:t>02/12/19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87C4B1F-7B78-4BAA-B5B8-7F0A82190857}" type="datetimeFigureOut">
              <a:rPr lang="it-IT" smtClean="0"/>
              <a:pPr/>
              <a:t>02/12/19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87C4B1F-7B78-4BAA-B5B8-7F0A82190857}" type="datetimeFigureOut">
              <a:rPr lang="it-IT" smtClean="0"/>
              <a:pPr/>
              <a:t>02/12/19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87C4B1F-7B78-4BAA-B5B8-7F0A82190857}" type="datetimeFigureOut">
              <a:rPr lang="it-IT" smtClean="0"/>
              <a:pPr/>
              <a:t>02/12/19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87C4B1F-7B78-4BAA-B5B8-7F0A82190857}" type="datetimeFigureOut">
              <a:rPr lang="it-IT" smtClean="0"/>
              <a:pPr/>
              <a:t>02/12/19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87C4B1F-7B78-4BAA-B5B8-7F0A82190857}" type="datetimeFigureOut">
              <a:rPr lang="it-IT" smtClean="0"/>
              <a:pPr/>
              <a:t>02/12/19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87C4B1F-7B78-4BAA-B5B8-7F0A82190857}" type="datetimeFigureOut">
              <a:rPr lang="it-IT" smtClean="0"/>
              <a:pPr/>
              <a:t>02/12/19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87C4B1F-7B78-4BAA-B5B8-7F0A82190857}" type="datetimeFigureOut">
              <a:rPr lang="it-IT" smtClean="0"/>
              <a:pPr/>
              <a:t>02/12/19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C6BD63-C3AC-481B-9AB6-1FBF949BF2C7}" type="slidenum">
              <a:rPr lang="it-IT" smtClean="0"/>
              <a:pPr/>
              <a:t>‹#›</a:t>
            </a:fld>
            <a:endParaRPr lang="it-IT"/>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03D4A8"/>
            </a:gs>
            <a:gs pos="25000">
              <a:srgbClr val="21D6E0"/>
            </a:gs>
            <a:gs pos="75000">
              <a:srgbClr val="0087E6"/>
            </a:gs>
            <a:gs pos="100000">
              <a:srgbClr val="005CBF"/>
            </a:gs>
          </a:gsLst>
          <a:lin ang="36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C4B1F-7B78-4BAA-B5B8-7F0A82190857}" type="datetimeFigureOut">
              <a:rPr lang="it-IT" smtClean="0"/>
              <a:pPr/>
              <a:t>02/12/19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6BD63-C3AC-481B-9AB6-1FBF949BF2C7}"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br>
              <a:rPr lang="en-US" sz="3200" dirty="0"/>
            </a:br>
            <a:r>
              <a:rPr lang="en-US" sz="2800" dirty="0"/>
              <a:t>With the term smog we mean a mix of "smog" and "fog", which usually </a:t>
            </a:r>
            <a:br>
              <a:rPr lang="en-US" sz="2800" dirty="0"/>
            </a:br>
            <a:r>
              <a:rPr lang="en-US" sz="2800" dirty="0"/>
              <a:t>comes from burning coal, it</a:t>
            </a:r>
            <a:r>
              <a:rPr lang="it-IT" sz="2800" dirty="0">
                <a:solidFill>
                  <a:schemeClr val="bg1"/>
                </a:solidFill>
                <a:latin typeface="Cooper Black" panose="0208090404030B020404" pitchFamily="18" charset="0"/>
              </a:rPr>
              <a:t> </a:t>
            </a:r>
            <a:r>
              <a:rPr lang="it-IT" sz="2800" dirty="0" err="1">
                <a:latin typeface="Calibri" pitchFamily="34" charset="0"/>
                <a:cs typeface="Calibri" pitchFamily="34" charset="0"/>
              </a:rPr>
              <a:t>refers</a:t>
            </a:r>
            <a:r>
              <a:rPr lang="it-IT" sz="2800" dirty="0">
                <a:latin typeface="Calibri" pitchFamily="34" charset="0"/>
                <a:cs typeface="Calibri" pitchFamily="34" charset="0"/>
              </a:rPr>
              <a:t> </a:t>
            </a:r>
            <a:r>
              <a:rPr lang="it-IT" sz="2800" dirty="0" err="1">
                <a:latin typeface="Calibri" pitchFamily="34" charset="0"/>
                <a:cs typeface="Calibri" pitchFamily="34" charset="0"/>
              </a:rPr>
              <a:t>to</a:t>
            </a:r>
            <a:r>
              <a:rPr lang="it-IT" sz="2800" dirty="0">
                <a:latin typeface="Calibri" pitchFamily="34" charset="0"/>
                <a:cs typeface="Calibri" pitchFamily="34" charset="0"/>
              </a:rPr>
              <a:t> the </a:t>
            </a:r>
            <a:r>
              <a:rPr lang="it-IT" sz="2800" dirty="0" err="1">
                <a:latin typeface="Calibri" pitchFamily="34" charset="0"/>
                <a:cs typeface="Calibri" pitchFamily="34" charset="0"/>
              </a:rPr>
              <a:t>aspect</a:t>
            </a:r>
            <a:r>
              <a:rPr lang="it-IT" sz="2800" dirty="0">
                <a:latin typeface="Calibri" pitchFamily="34" charset="0"/>
                <a:cs typeface="Calibri" pitchFamily="34" charset="0"/>
              </a:rPr>
              <a:t> </a:t>
            </a:r>
            <a:r>
              <a:rPr lang="it-IT" sz="2800" dirty="0" err="1">
                <a:latin typeface="Calibri" pitchFamily="34" charset="0"/>
                <a:cs typeface="Calibri" pitchFamily="34" charset="0"/>
              </a:rPr>
              <a:t>of</a:t>
            </a:r>
            <a:r>
              <a:rPr lang="it-IT" sz="2800" dirty="0">
                <a:latin typeface="Calibri" pitchFamily="34" charset="0"/>
                <a:cs typeface="Calibri" pitchFamily="34" charset="0"/>
              </a:rPr>
              <a:t> the London atmosphere. </a:t>
            </a:r>
            <a:r>
              <a:rPr lang="it-IT" sz="2800" dirty="0" err="1">
                <a:latin typeface="Calibri" pitchFamily="34" charset="0"/>
                <a:cs typeface="Calibri" pitchFamily="34" charset="0"/>
              </a:rPr>
              <a:t>Today</a:t>
            </a:r>
            <a:r>
              <a:rPr lang="it-IT" sz="2800" dirty="0">
                <a:latin typeface="Calibri" pitchFamily="34" charset="0"/>
                <a:cs typeface="Calibri" pitchFamily="34" charset="0"/>
              </a:rPr>
              <a:t>, </a:t>
            </a:r>
            <a:r>
              <a:rPr lang="it-IT" sz="2800" dirty="0" err="1">
                <a:latin typeface="Calibri" pitchFamily="34" charset="0"/>
                <a:cs typeface="Calibri" pitchFamily="34" charset="0"/>
              </a:rPr>
              <a:t>however</a:t>
            </a:r>
            <a:r>
              <a:rPr lang="it-IT" sz="2800" dirty="0">
                <a:latin typeface="Calibri" pitchFamily="34" charset="0"/>
                <a:cs typeface="Calibri" pitchFamily="34" charset="0"/>
              </a:rPr>
              <a:t>, </a:t>
            </a:r>
            <a:r>
              <a:rPr lang="it-IT" sz="2800" dirty="0" err="1">
                <a:latin typeface="Calibri" pitchFamily="34" charset="0"/>
                <a:cs typeface="Calibri" pitchFamily="34" charset="0"/>
              </a:rPr>
              <a:t>this</a:t>
            </a:r>
            <a:r>
              <a:rPr lang="it-IT" sz="2800" dirty="0">
                <a:latin typeface="Calibri" pitchFamily="34" charset="0"/>
                <a:cs typeface="Calibri" pitchFamily="34" charset="0"/>
              </a:rPr>
              <a:t> </a:t>
            </a:r>
            <a:r>
              <a:rPr lang="it-IT" sz="2800" dirty="0" err="1">
                <a:latin typeface="Calibri" pitchFamily="34" charset="0"/>
                <a:cs typeface="Calibri" pitchFamily="34" charset="0"/>
              </a:rPr>
              <a:t>type</a:t>
            </a:r>
            <a:r>
              <a:rPr lang="it-IT" sz="2800" dirty="0">
                <a:latin typeface="Calibri" pitchFamily="34" charset="0"/>
                <a:cs typeface="Calibri" pitchFamily="34" charset="0"/>
              </a:rPr>
              <a:t> </a:t>
            </a:r>
            <a:r>
              <a:rPr lang="it-IT" sz="2800" dirty="0" err="1">
                <a:latin typeface="Calibri" pitchFamily="34" charset="0"/>
                <a:cs typeface="Calibri" pitchFamily="34" charset="0"/>
              </a:rPr>
              <a:t>of</a:t>
            </a:r>
            <a:r>
              <a:rPr lang="it-IT" sz="2800" dirty="0">
                <a:latin typeface="Calibri" pitchFamily="34" charset="0"/>
                <a:cs typeface="Calibri" pitchFamily="34" charset="0"/>
              </a:rPr>
              <a:t> smog </a:t>
            </a:r>
            <a:r>
              <a:rPr lang="it-IT" sz="2800" dirty="0" err="1">
                <a:latin typeface="Calibri" pitchFamily="34" charset="0"/>
                <a:cs typeface="Calibri" pitchFamily="34" charset="0"/>
              </a:rPr>
              <a:t>occurs</a:t>
            </a:r>
            <a:r>
              <a:rPr lang="it-IT" sz="2800" dirty="0">
                <a:latin typeface="Calibri" pitchFamily="34" charset="0"/>
                <a:cs typeface="Calibri" pitchFamily="34" charset="0"/>
              </a:rPr>
              <a:t> </a:t>
            </a:r>
            <a:r>
              <a:rPr lang="it-IT" sz="2800" dirty="0" err="1">
                <a:latin typeface="Calibri" pitchFamily="34" charset="0"/>
                <a:cs typeface="Calibri" pitchFamily="34" charset="0"/>
              </a:rPr>
              <a:t>very</a:t>
            </a:r>
            <a:r>
              <a:rPr lang="it-IT" sz="2800" dirty="0">
                <a:latin typeface="Calibri" pitchFamily="34" charset="0"/>
                <a:cs typeface="Calibri" pitchFamily="34" charset="0"/>
              </a:rPr>
              <a:t> </a:t>
            </a:r>
            <a:r>
              <a:rPr lang="it-IT" sz="2800" dirty="0" err="1">
                <a:latin typeface="Calibri" pitchFamily="34" charset="0"/>
                <a:cs typeface="Calibri" pitchFamily="34" charset="0"/>
              </a:rPr>
              <a:t>rarely</a:t>
            </a:r>
            <a:r>
              <a:rPr lang="it-IT" sz="2800" dirty="0">
                <a:latin typeface="Calibri" pitchFamily="34" charset="0"/>
                <a:cs typeface="Calibri" pitchFamily="34" charset="0"/>
              </a:rPr>
              <a:t>.</a:t>
            </a:r>
            <a:r>
              <a:rPr lang="it-IT" sz="2800" dirty="0">
                <a:latin typeface="Cooper Black" panose="0208090404030B020404" pitchFamily="18" charset="0"/>
              </a:rPr>
              <a:t> </a:t>
            </a:r>
            <a:r>
              <a:rPr lang="en-US" sz="2800" dirty="0"/>
              <a:t>Smog has always been harmful to the health both of the human beings and the animals and plants. It is the main cause of the problems related to lunges and to the various kinds of cancer. But the real question is:</a:t>
            </a:r>
            <a:br>
              <a:rPr lang="en-US" sz="2800" dirty="0"/>
            </a:br>
            <a:r>
              <a:rPr lang="en-US" sz="2800" dirty="0"/>
              <a:t>" HOW CAN WE PREVENT SMOG?" </a:t>
            </a:r>
            <a:endParaRPr lang="it-IT" sz="2800" dirty="0"/>
          </a:p>
        </p:txBody>
      </p:sp>
      <p:sp>
        <p:nvSpPr>
          <p:cNvPr id="5" name="Sottotitolo 2"/>
          <p:cNvSpPr txBox="1">
            <a:spLocks/>
          </p:cNvSpPr>
          <p:nvPr/>
        </p:nvSpPr>
        <p:spPr>
          <a:xfrm>
            <a:off x="1331640" y="476672"/>
            <a:ext cx="6296744" cy="6256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a:ln>
                  <a:noFill/>
                </a:ln>
                <a:solidFill>
                  <a:srgbClr val="FF0000"/>
                </a:solidFill>
                <a:effectLst/>
                <a:uLnTx/>
                <a:uFillTx/>
                <a:latin typeface="+mn-lt"/>
                <a:ea typeface="+mn-ea"/>
                <a:cs typeface="+mn-cs"/>
              </a:rPr>
              <a:t>WHAT IS SMOG?</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2260" y="908720"/>
            <a:ext cx="5215883" cy="5078313"/>
          </a:xfrm>
          <a:prstGeom prst="rect">
            <a:avLst/>
          </a:prstGeom>
        </p:spPr>
        <p:txBody>
          <a:bodyPr wrap="square">
            <a:spAutoFit/>
          </a:bodyPr>
          <a:lstStyle/>
          <a:p>
            <a:pPr algn="just"/>
            <a:r>
              <a:rPr lang="it-IT" dirty="0" err="1"/>
              <a:t>Italy's</a:t>
            </a:r>
            <a:r>
              <a:rPr lang="it-IT" dirty="0"/>
              <a:t> </a:t>
            </a:r>
            <a:r>
              <a:rPr lang="it-IT" dirty="0" err="1"/>
              <a:t>pollution</a:t>
            </a:r>
            <a:r>
              <a:rPr lang="it-IT" dirty="0"/>
              <a:t> </a:t>
            </a:r>
            <a:r>
              <a:rPr lang="it-IT" dirty="0" err="1"/>
              <a:t>comes</a:t>
            </a:r>
            <a:r>
              <a:rPr lang="it-IT" dirty="0"/>
              <a:t> from </a:t>
            </a:r>
            <a:r>
              <a:rPr lang="it-IT" dirty="0" err="1"/>
              <a:t>its</a:t>
            </a:r>
            <a:r>
              <a:rPr lang="it-IT" dirty="0"/>
              <a:t> </a:t>
            </a:r>
            <a:r>
              <a:rPr lang="it-IT" dirty="0" err="1"/>
              <a:t>urban</a:t>
            </a:r>
            <a:r>
              <a:rPr lang="it-IT" dirty="0"/>
              <a:t> </a:t>
            </a:r>
            <a:r>
              <a:rPr lang="it-IT" dirty="0" err="1"/>
              <a:t>activity</a:t>
            </a:r>
            <a:r>
              <a:rPr lang="it-IT" dirty="0"/>
              <a:t>, and </a:t>
            </a:r>
            <a:r>
              <a:rPr lang="it-IT" dirty="0" err="1"/>
              <a:t>it</a:t>
            </a:r>
            <a:r>
              <a:rPr lang="it-IT" dirty="0"/>
              <a:t> </a:t>
            </a:r>
            <a:r>
              <a:rPr lang="it-IT" dirty="0" err="1"/>
              <a:t>mainly</a:t>
            </a:r>
            <a:r>
              <a:rPr lang="it-IT" dirty="0"/>
              <a:t> </a:t>
            </a:r>
            <a:r>
              <a:rPr lang="it-IT" dirty="0" err="1"/>
              <a:t>concerns</a:t>
            </a:r>
            <a:r>
              <a:rPr lang="it-IT" dirty="0"/>
              <a:t> </a:t>
            </a:r>
            <a:r>
              <a:rPr lang="it-IT" dirty="0" err="1"/>
              <a:t>domestic</a:t>
            </a:r>
            <a:r>
              <a:rPr lang="it-IT" dirty="0"/>
              <a:t> </a:t>
            </a:r>
            <a:r>
              <a:rPr lang="it-IT" dirty="0" err="1"/>
              <a:t>heating</a:t>
            </a:r>
            <a:r>
              <a:rPr lang="it-IT" dirty="0"/>
              <a:t> and </a:t>
            </a:r>
            <a:r>
              <a:rPr lang="it-IT" dirty="0" err="1"/>
              <a:t>transportation</a:t>
            </a:r>
            <a:r>
              <a:rPr lang="it-IT" dirty="0"/>
              <a:t>.</a:t>
            </a:r>
            <a:br>
              <a:rPr lang="it-IT" dirty="0"/>
            </a:br>
            <a:br>
              <a:rPr lang="it-IT" dirty="0"/>
            </a:br>
            <a:r>
              <a:rPr lang="it-IT" dirty="0" err="1"/>
              <a:t>Knowing</a:t>
            </a:r>
            <a:r>
              <a:rPr lang="it-IT" dirty="0"/>
              <a:t> </a:t>
            </a:r>
            <a:r>
              <a:rPr lang="it-IT" dirty="0" err="1"/>
              <a:t>this</a:t>
            </a:r>
            <a:r>
              <a:rPr lang="it-IT" dirty="0"/>
              <a:t>, some </a:t>
            </a:r>
            <a:r>
              <a:rPr lang="it-IT" dirty="0" err="1"/>
              <a:t>instructions</a:t>
            </a:r>
            <a:r>
              <a:rPr lang="it-IT" dirty="0"/>
              <a:t> </a:t>
            </a:r>
            <a:r>
              <a:rPr lang="it-IT" dirty="0" err="1"/>
              <a:t>have</a:t>
            </a:r>
            <a:r>
              <a:rPr lang="it-IT" dirty="0"/>
              <a:t> </a:t>
            </a:r>
            <a:r>
              <a:rPr lang="it-IT" dirty="0" err="1"/>
              <a:t>been</a:t>
            </a:r>
            <a:r>
              <a:rPr lang="it-IT" dirty="0"/>
              <a:t> </a:t>
            </a:r>
            <a:r>
              <a:rPr lang="it-IT" dirty="0" err="1"/>
              <a:t>thought</a:t>
            </a:r>
            <a:r>
              <a:rPr lang="it-IT" dirty="0"/>
              <a:t> of to </a:t>
            </a:r>
            <a:r>
              <a:rPr lang="it-IT" dirty="0" err="1"/>
              <a:t>limit</a:t>
            </a:r>
            <a:r>
              <a:rPr lang="it-IT" dirty="0"/>
              <a:t> smog </a:t>
            </a:r>
            <a:r>
              <a:rPr lang="it-IT" dirty="0" err="1"/>
              <a:t>pollution</a:t>
            </a:r>
            <a:r>
              <a:rPr lang="it-IT" dirty="0"/>
              <a:t> in </a:t>
            </a:r>
            <a:r>
              <a:rPr lang="it-IT" dirty="0" err="1"/>
              <a:t>all</a:t>
            </a:r>
            <a:r>
              <a:rPr lang="it-IT" dirty="0"/>
              <a:t> </a:t>
            </a:r>
            <a:r>
              <a:rPr lang="it-IT" dirty="0" err="1"/>
              <a:t>Italian</a:t>
            </a:r>
            <a:r>
              <a:rPr lang="it-IT" dirty="0"/>
              <a:t> </a:t>
            </a:r>
            <a:r>
              <a:rPr lang="it-IT" dirty="0" err="1"/>
              <a:t>cities</a:t>
            </a:r>
            <a:r>
              <a:rPr lang="it-IT" dirty="0"/>
              <a:t> over a long </a:t>
            </a:r>
            <a:r>
              <a:rPr lang="it-IT" dirty="0" err="1"/>
              <a:t>period</a:t>
            </a:r>
            <a:r>
              <a:rPr lang="it-IT" dirty="0"/>
              <a:t> of time.</a:t>
            </a:r>
          </a:p>
          <a:p>
            <a:pPr algn="just"/>
            <a:br>
              <a:rPr lang="it-IT" dirty="0"/>
            </a:br>
            <a:r>
              <a:rPr lang="it-IT" dirty="0" err="1"/>
              <a:t>Making</a:t>
            </a:r>
            <a:r>
              <a:rPr lang="it-IT" dirty="0"/>
              <a:t> public </a:t>
            </a:r>
            <a:r>
              <a:rPr lang="it-IT" dirty="0" err="1"/>
              <a:t>transport</a:t>
            </a:r>
            <a:r>
              <a:rPr lang="it-IT" dirty="0"/>
              <a:t> more </a:t>
            </a:r>
            <a:r>
              <a:rPr lang="it-IT" dirty="0" err="1"/>
              <a:t>efficient</a:t>
            </a:r>
            <a:r>
              <a:rPr lang="it-IT" dirty="0"/>
              <a:t>, </a:t>
            </a:r>
            <a:r>
              <a:rPr lang="it-IT" dirty="0" err="1"/>
              <a:t>reliable</a:t>
            </a:r>
            <a:r>
              <a:rPr lang="it-IT" dirty="0"/>
              <a:t> and </a:t>
            </a:r>
            <a:r>
              <a:rPr lang="it-IT" dirty="0" err="1"/>
              <a:t>faster</a:t>
            </a:r>
            <a:r>
              <a:rPr lang="it-IT" dirty="0"/>
              <a:t> </a:t>
            </a:r>
            <a:r>
              <a:rPr lang="it-IT" dirty="0" err="1"/>
              <a:t>is</a:t>
            </a:r>
            <a:r>
              <a:rPr lang="it-IT" dirty="0"/>
              <a:t> a top </a:t>
            </a:r>
            <a:r>
              <a:rPr lang="it-IT" dirty="0" err="1"/>
              <a:t>priority</a:t>
            </a:r>
            <a:r>
              <a:rPr lang="it-IT" dirty="0"/>
              <a:t> </a:t>
            </a:r>
            <a:r>
              <a:rPr lang="it-IT" dirty="0" err="1"/>
              <a:t>because</a:t>
            </a:r>
            <a:r>
              <a:rPr lang="it-IT" dirty="0"/>
              <a:t> of the </a:t>
            </a:r>
            <a:r>
              <a:rPr lang="it-IT" dirty="0" err="1"/>
              <a:t>negligent</a:t>
            </a:r>
            <a:r>
              <a:rPr lang="it-IT" dirty="0"/>
              <a:t> use, and </a:t>
            </a:r>
            <a:r>
              <a:rPr lang="it-IT" dirty="0" err="1"/>
              <a:t>old</a:t>
            </a:r>
            <a:r>
              <a:rPr lang="it-IT" dirty="0"/>
              <a:t> </a:t>
            </a:r>
            <a:r>
              <a:rPr lang="it-IT" dirty="0" err="1"/>
              <a:t>vehicle</a:t>
            </a:r>
            <a:r>
              <a:rPr lang="it-IT" dirty="0"/>
              <a:t> </a:t>
            </a:r>
            <a:r>
              <a:rPr lang="it-IT" dirty="0" err="1"/>
              <a:t>usage</a:t>
            </a:r>
            <a:r>
              <a:rPr lang="it-IT" dirty="0"/>
              <a:t> </a:t>
            </a:r>
            <a:r>
              <a:rPr lang="it-IT" dirty="0" err="1"/>
              <a:t>should</a:t>
            </a:r>
            <a:r>
              <a:rPr lang="it-IT" dirty="0"/>
              <a:t> be </a:t>
            </a:r>
            <a:r>
              <a:rPr lang="it-IT" dirty="0" err="1"/>
              <a:t>lowered</a:t>
            </a:r>
            <a:r>
              <a:rPr lang="it-IT" dirty="0"/>
              <a:t> to </a:t>
            </a:r>
            <a:r>
              <a:rPr lang="it-IT" dirty="0" err="1"/>
              <a:t>lessen</a:t>
            </a:r>
            <a:r>
              <a:rPr lang="it-IT" dirty="0"/>
              <a:t> the </a:t>
            </a:r>
            <a:r>
              <a:rPr lang="it-IT" dirty="0" err="1"/>
              <a:t>very</a:t>
            </a:r>
            <a:r>
              <a:rPr lang="it-IT" dirty="0"/>
              <a:t> </a:t>
            </a:r>
            <a:r>
              <a:rPr lang="it-IT" dirty="0" err="1"/>
              <a:t>toxic</a:t>
            </a:r>
            <a:r>
              <a:rPr lang="it-IT" dirty="0"/>
              <a:t> </a:t>
            </a:r>
            <a:r>
              <a:rPr lang="it-IT" dirty="0" err="1"/>
              <a:t>emissions</a:t>
            </a:r>
            <a:r>
              <a:rPr lang="it-IT" dirty="0"/>
              <a:t>.</a:t>
            </a:r>
          </a:p>
          <a:p>
            <a:pPr algn="just"/>
            <a:br>
              <a:rPr lang="it-IT" dirty="0"/>
            </a:br>
            <a:r>
              <a:rPr lang="it-IT" dirty="0"/>
              <a:t>More </a:t>
            </a:r>
            <a:r>
              <a:rPr lang="it-IT" dirty="0" err="1"/>
              <a:t>sidewalks</a:t>
            </a:r>
            <a:r>
              <a:rPr lang="it-IT" dirty="0"/>
              <a:t> </a:t>
            </a:r>
            <a:r>
              <a:rPr lang="it-IT" dirty="0" err="1"/>
              <a:t>should</a:t>
            </a:r>
            <a:r>
              <a:rPr lang="it-IT" dirty="0"/>
              <a:t> </a:t>
            </a:r>
            <a:r>
              <a:rPr lang="it-IT" dirty="0" err="1"/>
              <a:t>also</a:t>
            </a:r>
            <a:r>
              <a:rPr lang="it-IT" dirty="0"/>
              <a:t> be </a:t>
            </a:r>
            <a:r>
              <a:rPr lang="it-IT" dirty="0" err="1"/>
              <a:t>integrated</a:t>
            </a:r>
            <a:r>
              <a:rPr lang="it-IT" dirty="0"/>
              <a:t> in the design of </a:t>
            </a:r>
            <a:r>
              <a:rPr lang="it-IT" dirty="0" err="1"/>
              <a:t>cities</a:t>
            </a:r>
            <a:r>
              <a:rPr lang="it-IT" dirty="0"/>
              <a:t> to </a:t>
            </a:r>
            <a:r>
              <a:rPr lang="it-IT" dirty="0" err="1"/>
              <a:t>further</a:t>
            </a:r>
            <a:r>
              <a:rPr lang="it-IT" dirty="0"/>
              <a:t> reduce the </a:t>
            </a:r>
            <a:r>
              <a:rPr lang="it-IT" dirty="0" err="1"/>
              <a:t>usage</a:t>
            </a:r>
            <a:r>
              <a:rPr lang="it-IT" dirty="0"/>
              <a:t> of </a:t>
            </a:r>
            <a:r>
              <a:rPr lang="it-IT" dirty="0" err="1"/>
              <a:t>vehicles</a:t>
            </a:r>
            <a:r>
              <a:rPr lang="it-IT" dirty="0"/>
              <a:t>.</a:t>
            </a:r>
          </a:p>
          <a:p>
            <a:pPr algn="just"/>
            <a:br>
              <a:rPr lang="it-IT" dirty="0"/>
            </a:br>
            <a:r>
              <a:rPr lang="it-IT" dirty="0" err="1"/>
              <a:t>Domestic</a:t>
            </a:r>
            <a:r>
              <a:rPr lang="it-IT" dirty="0"/>
              <a:t> </a:t>
            </a:r>
            <a:r>
              <a:rPr lang="it-IT" dirty="0" err="1"/>
              <a:t>heating</a:t>
            </a:r>
            <a:r>
              <a:rPr lang="it-IT" dirty="0"/>
              <a:t> </a:t>
            </a:r>
            <a:r>
              <a:rPr lang="it-IT" dirty="0" err="1"/>
              <a:t>is</a:t>
            </a:r>
            <a:r>
              <a:rPr lang="it-IT" dirty="0"/>
              <a:t> </a:t>
            </a:r>
            <a:r>
              <a:rPr lang="it-IT" dirty="0" err="1"/>
              <a:t>also</a:t>
            </a:r>
            <a:r>
              <a:rPr lang="it-IT" dirty="0"/>
              <a:t> a </a:t>
            </a:r>
            <a:r>
              <a:rPr lang="it-IT" dirty="0" err="1"/>
              <a:t>problem</a:t>
            </a:r>
            <a:r>
              <a:rPr lang="it-IT" dirty="0"/>
              <a:t> for </a:t>
            </a:r>
            <a:r>
              <a:rPr lang="it-IT" dirty="0" err="1"/>
              <a:t>its</a:t>
            </a:r>
            <a:r>
              <a:rPr lang="it-IT" dirty="0"/>
              <a:t> </a:t>
            </a:r>
            <a:r>
              <a:rPr lang="it-IT" dirty="0" err="1"/>
              <a:t>inefficiency</a:t>
            </a:r>
            <a:r>
              <a:rPr lang="it-IT" dirty="0"/>
              <a:t> in </a:t>
            </a:r>
            <a:r>
              <a:rPr lang="it-IT" dirty="0" err="1"/>
              <a:t>burning</a:t>
            </a:r>
            <a:r>
              <a:rPr lang="it-IT" dirty="0"/>
              <a:t> </a:t>
            </a:r>
            <a:r>
              <a:rPr lang="it-IT" dirty="0" err="1"/>
              <a:t>fossil</a:t>
            </a:r>
            <a:r>
              <a:rPr lang="it-IT" dirty="0"/>
              <a:t> </a:t>
            </a:r>
            <a:r>
              <a:rPr lang="it-IT" dirty="0" err="1"/>
              <a:t>fuels</a:t>
            </a:r>
            <a:r>
              <a:rPr lang="it-IT" dirty="0"/>
              <a:t>, so </a:t>
            </a:r>
            <a:r>
              <a:rPr lang="it-IT" dirty="0" err="1"/>
              <a:t>that</a:t>
            </a:r>
            <a:r>
              <a:rPr lang="it-IT" dirty="0"/>
              <a:t> </a:t>
            </a:r>
            <a:r>
              <a:rPr lang="it-IT" dirty="0" err="1"/>
              <a:t>is</a:t>
            </a:r>
            <a:r>
              <a:rPr lang="it-IT" dirty="0"/>
              <a:t> to be </a:t>
            </a:r>
            <a:r>
              <a:rPr lang="it-IT" dirty="0" err="1"/>
              <a:t>looked</a:t>
            </a:r>
            <a:r>
              <a:rPr lang="it-IT" dirty="0"/>
              <a:t> </a:t>
            </a:r>
            <a:r>
              <a:rPr lang="it-IT" dirty="0" err="1"/>
              <a:t>into</a:t>
            </a:r>
            <a:r>
              <a:rPr lang="it-IT" dirty="0"/>
              <a:t>.</a:t>
            </a:r>
          </a:p>
        </p:txBody>
      </p:sp>
      <p:pic>
        <p:nvPicPr>
          <p:cNvPr id="3" name="Immagine 2"/>
          <p:cNvPicPr>
            <a:picLocks noChangeAspect="1"/>
          </p:cNvPicPr>
          <p:nvPr/>
        </p:nvPicPr>
        <p:blipFill>
          <a:blip r:embed="rId2" cstate="print"/>
          <a:stretch>
            <a:fillRect/>
          </a:stretch>
        </p:blipFill>
        <p:spPr>
          <a:xfrm>
            <a:off x="5941706" y="1196752"/>
            <a:ext cx="2682472" cy="1767993"/>
          </a:xfrm>
          <a:prstGeom prst="rect">
            <a:avLst/>
          </a:prstGeom>
        </p:spPr>
      </p:pic>
      <p:pic>
        <p:nvPicPr>
          <p:cNvPr id="4" name="Immagine 3"/>
          <p:cNvPicPr>
            <a:picLocks noChangeAspect="1"/>
          </p:cNvPicPr>
          <p:nvPr/>
        </p:nvPicPr>
        <p:blipFill>
          <a:blip r:embed="rId3" cstate="print"/>
          <a:stretch>
            <a:fillRect/>
          </a:stretch>
        </p:blipFill>
        <p:spPr>
          <a:xfrm>
            <a:off x="5941706" y="3933056"/>
            <a:ext cx="2773920" cy="1780186"/>
          </a:xfrm>
          <a:prstGeom prst="rect">
            <a:avLst/>
          </a:prstGeom>
        </p:spPr>
      </p:pic>
      <p:sp>
        <p:nvSpPr>
          <p:cNvPr id="5" name="CasellaDiTesto 4">
            <a:extLst>
              <a:ext uri="{FF2B5EF4-FFF2-40B4-BE49-F238E27FC236}">
                <a16:creationId xmlns:a16="http://schemas.microsoft.com/office/drawing/2014/main" id="{F1E43A62-52D8-4C45-86A6-4111124ED721}"/>
              </a:ext>
            </a:extLst>
          </p:cNvPr>
          <p:cNvSpPr txBox="1"/>
          <p:nvPr/>
        </p:nvSpPr>
        <p:spPr>
          <a:xfrm>
            <a:off x="3491880" y="116632"/>
            <a:ext cx="1539986"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it-IT" sz="4000" b="1" dirty="0" err="1"/>
              <a:t>Italy</a:t>
            </a:r>
            <a:endParaRPr lang="it-IT" sz="4000" b="1" dirty="0"/>
          </a:p>
        </p:txBody>
      </p:sp>
    </p:spTree>
    <p:extLst>
      <p:ext uri="{BB962C8B-B14F-4D97-AF65-F5344CB8AC3E}">
        <p14:creationId xmlns:p14="http://schemas.microsoft.com/office/powerpoint/2010/main" val="3123714514"/>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uvola 4"/>
          <p:cNvSpPr/>
          <p:nvPr/>
        </p:nvSpPr>
        <p:spPr>
          <a:xfrm>
            <a:off x="3643306" y="4572008"/>
            <a:ext cx="1643074" cy="914400"/>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Nuvola 3"/>
          <p:cNvSpPr/>
          <p:nvPr/>
        </p:nvSpPr>
        <p:spPr>
          <a:xfrm>
            <a:off x="5715008" y="1928802"/>
            <a:ext cx="1571636" cy="914400"/>
          </a:xfrm>
          <a:prstGeom prst="cloud">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7" name="Nuvola 6"/>
          <p:cNvSpPr/>
          <p:nvPr/>
        </p:nvSpPr>
        <p:spPr>
          <a:xfrm>
            <a:off x="5715008" y="1928802"/>
            <a:ext cx="1643074" cy="914400"/>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685800" y="116632"/>
            <a:ext cx="7772400" cy="6552727"/>
          </a:xfrm>
        </p:spPr>
        <p:txBody>
          <a:bodyPr>
            <a:normAutofit/>
          </a:bodyPr>
          <a:lstStyle/>
          <a:p>
            <a:r>
              <a:rPr lang="it-IT" b="1" dirty="0" err="1"/>
              <a:t>What</a:t>
            </a:r>
            <a:r>
              <a:rPr lang="it-IT" b="1" dirty="0"/>
              <a:t> </a:t>
            </a:r>
            <a:r>
              <a:rPr lang="it-IT" b="1" dirty="0" err="1"/>
              <a:t>is</a:t>
            </a:r>
            <a:r>
              <a:rPr lang="it-IT" b="1" dirty="0"/>
              <a:t> the policy of the </a:t>
            </a:r>
            <a:r>
              <a:rPr lang="it-IT" b="1" dirty="0" err="1"/>
              <a:t>Polish</a:t>
            </a:r>
            <a:r>
              <a:rPr lang="it-IT" b="1" dirty="0"/>
              <a:t> </a:t>
            </a:r>
            <a:r>
              <a:rPr lang="it-IT" b="1" dirty="0" err="1"/>
              <a:t>government</a:t>
            </a:r>
            <a:r>
              <a:rPr lang="it-IT" b="1" dirty="0"/>
              <a:t> </a:t>
            </a:r>
            <a:r>
              <a:rPr lang="it-IT" b="1" dirty="0" err="1"/>
              <a:t>towards</a:t>
            </a:r>
            <a:r>
              <a:rPr lang="it-IT" b="1" dirty="0"/>
              <a:t> SMOG and </a:t>
            </a:r>
            <a:r>
              <a:rPr lang="it-IT" b="1" dirty="0" err="1"/>
              <a:t>related</a:t>
            </a:r>
            <a:r>
              <a:rPr lang="it-IT" b="1" dirty="0"/>
              <a:t> </a:t>
            </a:r>
            <a:r>
              <a:rPr lang="it-IT" b="1" dirty="0" err="1"/>
              <a:t>environment</a:t>
            </a:r>
            <a:r>
              <a:rPr lang="it-IT" b="1" dirty="0"/>
              <a:t>? </a:t>
            </a:r>
            <a:br>
              <a:rPr lang="it-IT" b="1" dirty="0"/>
            </a:br>
            <a:r>
              <a:rPr lang="it-IT" b="1" dirty="0"/>
              <a:t>And </a:t>
            </a:r>
            <a:r>
              <a:rPr lang="it-IT" b="1" dirty="0" err="1"/>
              <a:t>what</a:t>
            </a:r>
            <a:r>
              <a:rPr lang="it-IT" b="1" dirty="0"/>
              <a:t> policy do </a:t>
            </a:r>
            <a:r>
              <a:rPr lang="it-IT" b="1" dirty="0" err="1"/>
              <a:t>other</a:t>
            </a:r>
            <a:r>
              <a:rPr lang="it-IT" b="1" dirty="0"/>
              <a:t> </a:t>
            </a:r>
            <a:r>
              <a:rPr lang="it-IT" b="1" dirty="0" err="1"/>
              <a:t>European</a:t>
            </a:r>
            <a:r>
              <a:rPr lang="it-IT" b="1" dirty="0"/>
              <a:t> </a:t>
            </a:r>
            <a:r>
              <a:rPr lang="it-IT" b="1" dirty="0" err="1"/>
              <a:t>countries</a:t>
            </a:r>
            <a:r>
              <a:rPr lang="it-IT" b="1" dirty="0"/>
              <a:t> </a:t>
            </a:r>
            <a:r>
              <a:rPr lang="it-IT" b="1" dirty="0" err="1"/>
              <a:t>run</a:t>
            </a:r>
            <a:r>
              <a:rPr lang="it-IT" b="1" dirty="0"/>
              <a:t> </a:t>
            </a:r>
            <a:r>
              <a:rPr lang="it-IT" b="1" dirty="0" err="1"/>
              <a:t>against</a:t>
            </a:r>
            <a:r>
              <a:rPr lang="it-IT" b="1" dirty="0"/>
              <a:t> SMOG?</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4348" y="642918"/>
            <a:ext cx="7143800" cy="1815882"/>
          </a:xfrm>
          <a:prstGeom prst="rect">
            <a:avLst/>
          </a:prstGeom>
          <a:noFill/>
        </p:spPr>
        <p:txBody>
          <a:bodyPr wrap="square" rtlCol="0">
            <a:spAutoFit/>
          </a:bodyPr>
          <a:lstStyle/>
          <a:p>
            <a:r>
              <a:rPr lang="it-IT" sz="2800" dirty="0"/>
              <a:t>Poland </a:t>
            </a:r>
            <a:r>
              <a:rPr lang="it-IT" sz="2800" dirty="0" err="1"/>
              <a:t>is</a:t>
            </a:r>
            <a:r>
              <a:rPr lang="it-IT" sz="2800" dirty="0"/>
              <a:t> </a:t>
            </a:r>
            <a:r>
              <a:rPr lang="it-IT" sz="2800" dirty="0" err="1"/>
              <a:t>one</a:t>
            </a:r>
            <a:r>
              <a:rPr lang="it-IT" sz="2800" dirty="0"/>
              <a:t> of the </a:t>
            </a:r>
            <a:r>
              <a:rPr lang="it-IT" sz="2800" dirty="0" err="1"/>
              <a:t>most</a:t>
            </a:r>
            <a:r>
              <a:rPr lang="it-IT" sz="2800" dirty="0"/>
              <a:t> </a:t>
            </a:r>
            <a:r>
              <a:rPr lang="it-IT" sz="2800" dirty="0" err="1"/>
              <a:t>polluted</a:t>
            </a:r>
            <a:r>
              <a:rPr lang="it-IT" sz="2800" dirty="0"/>
              <a:t> </a:t>
            </a:r>
            <a:r>
              <a:rPr lang="it-IT" sz="2800" dirty="0" err="1"/>
              <a:t>countries</a:t>
            </a:r>
            <a:r>
              <a:rPr lang="it-IT" sz="2800" dirty="0"/>
              <a:t> in </a:t>
            </a:r>
            <a:r>
              <a:rPr lang="it-IT" sz="2800" dirty="0" err="1"/>
              <a:t>European</a:t>
            </a:r>
            <a:r>
              <a:rPr lang="it-IT" sz="2800" dirty="0"/>
              <a:t> Union: </a:t>
            </a:r>
            <a:r>
              <a:rPr lang="it-IT" sz="2800" dirty="0" err="1"/>
              <a:t>it</a:t>
            </a:r>
            <a:r>
              <a:rPr lang="it-IT" sz="2800" dirty="0"/>
              <a:t> </a:t>
            </a:r>
            <a:r>
              <a:rPr lang="it-IT" sz="2800" dirty="0" err="1"/>
              <a:t>is</a:t>
            </a:r>
            <a:r>
              <a:rPr lang="it-IT" sz="2800" dirty="0"/>
              <a:t> home to 33 of the top 50 </a:t>
            </a:r>
            <a:r>
              <a:rPr lang="it-IT" sz="2800" dirty="0" err="1"/>
              <a:t>most</a:t>
            </a:r>
            <a:r>
              <a:rPr lang="it-IT" sz="2800" dirty="0"/>
              <a:t> </a:t>
            </a:r>
            <a:r>
              <a:rPr lang="it-IT" sz="2800" dirty="0" err="1"/>
              <a:t>polluted</a:t>
            </a:r>
            <a:r>
              <a:rPr lang="it-IT" sz="2800" dirty="0"/>
              <a:t> </a:t>
            </a:r>
            <a:r>
              <a:rPr lang="it-IT" sz="2800" dirty="0" err="1"/>
              <a:t>European</a:t>
            </a:r>
            <a:r>
              <a:rPr lang="it-IT" sz="2800" dirty="0"/>
              <a:t> </a:t>
            </a:r>
            <a:r>
              <a:rPr lang="it-IT" sz="2800" dirty="0" err="1"/>
              <a:t>cities</a:t>
            </a:r>
            <a:r>
              <a:rPr lang="it-IT" sz="2800" dirty="0"/>
              <a:t> and </a:t>
            </a:r>
            <a:r>
              <a:rPr lang="it-IT" sz="2800" dirty="0" err="1"/>
              <a:t>every</a:t>
            </a:r>
            <a:r>
              <a:rPr lang="it-IT" sz="2800" dirty="0"/>
              <a:t> </a:t>
            </a:r>
            <a:r>
              <a:rPr lang="it-IT" sz="2800" dirty="0" err="1"/>
              <a:t>year</a:t>
            </a:r>
            <a:r>
              <a:rPr lang="it-IT" sz="2800" dirty="0"/>
              <a:t> die 50,000 </a:t>
            </a:r>
            <a:r>
              <a:rPr lang="it-IT" sz="2800" dirty="0" err="1"/>
              <a:t>people</a:t>
            </a:r>
            <a:r>
              <a:rPr lang="it-IT" sz="2800" dirty="0"/>
              <a:t> </a:t>
            </a:r>
            <a:r>
              <a:rPr lang="it-IT" sz="2800" dirty="0" err="1"/>
              <a:t>because</a:t>
            </a:r>
            <a:r>
              <a:rPr lang="it-IT" sz="2800" dirty="0"/>
              <a:t> of SMOG.</a:t>
            </a:r>
          </a:p>
        </p:txBody>
      </p:sp>
      <p:pic>
        <p:nvPicPr>
          <p:cNvPr id="4" name="Immagine 3" descr="WhatsApp Image 2019-10-13 at 22.07.59.jpeg"/>
          <p:cNvPicPr>
            <a:picLocks noChangeAspect="1"/>
          </p:cNvPicPr>
          <p:nvPr/>
        </p:nvPicPr>
        <p:blipFill>
          <a:blip r:embed="rId2" cstate="print"/>
          <a:stretch>
            <a:fillRect/>
          </a:stretch>
        </p:blipFill>
        <p:spPr>
          <a:xfrm>
            <a:off x="1214414" y="3571876"/>
            <a:ext cx="2857520" cy="1752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magine 5" descr="WhatsApp Image 2019-10-13 at 21.57.14.jpeg"/>
          <p:cNvPicPr>
            <a:picLocks noChangeAspect="1"/>
          </p:cNvPicPr>
          <p:nvPr/>
        </p:nvPicPr>
        <p:blipFill>
          <a:blip r:embed="rId3" cstate="print"/>
          <a:stretch>
            <a:fillRect/>
          </a:stretch>
        </p:blipFill>
        <p:spPr>
          <a:xfrm>
            <a:off x="5000628" y="2928934"/>
            <a:ext cx="3084723"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357166"/>
            <a:ext cx="8143932" cy="3539430"/>
          </a:xfrm>
          <a:prstGeom prst="rect">
            <a:avLst/>
          </a:prstGeom>
          <a:noFill/>
        </p:spPr>
        <p:txBody>
          <a:bodyPr wrap="square" rtlCol="0">
            <a:spAutoFit/>
          </a:bodyPr>
          <a:lstStyle/>
          <a:p>
            <a:r>
              <a:rPr lang="it-IT" sz="2800" dirty="0"/>
              <a:t>SMOG in </a:t>
            </a:r>
            <a:r>
              <a:rPr lang="it-IT" sz="2800" dirty="0" err="1"/>
              <a:t>Poland</a:t>
            </a:r>
            <a:r>
              <a:rPr lang="it-IT" sz="2800" dirty="0"/>
              <a:t> </a:t>
            </a:r>
            <a:r>
              <a:rPr lang="it-IT" sz="2800" dirty="0" err="1"/>
              <a:t>is</a:t>
            </a:r>
            <a:r>
              <a:rPr lang="it-IT" sz="2800" dirty="0"/>
              <a:t> </a:t>
            </a:r>
            <a:r>
              <a:rPr lang="it-IT" sz="2800" dirty="0" err="1"/>
              <a:t>caused</a:t>
            </a:r>
            <a:r>
              <a:rPr lang="it-IT" sz="2800" dirty="0"/>
              <a:t> </a:t>
            </a:r>
            <a:r>
              <a:rPr lang="it-IT" sz="2800" dirty="0" err="1"/>
              <a:t>by</a:t>
            </a:r>
            <a:r>
              <a:rPr lang="it-IT" sz="2800" dirty="0"/>
              <a:t> the </a:t>
            </a:r>
            <a:r>
              <a:rPr lang="it-IT" sz="2800" dirty="0" err="1"/>
              <a:t>use</a:t>
            </a:r>
            <a:r>
              <a:rPr lang="it-IT" sz="2800" dirty="0"/>
              <a:t> </a:t>
            </a:r>
            <a:r>
              <a:rPr lang="it-IT" sz="2800" dirty="0" err="1"/>
              <a:t>of</a:t>
            </a:r>
            <a:r>
              <a:rPr lang="it-IT" sz="2800" dirty="0"/>
              <a:t> </a:t>
            </a:r>
            <a:r>
              <a:rPr lang="it-IT" sz="2800" dirty="0" err="1"/>
              <a:t>coal</a:t>
            </a:r>
            <a:r>
              <a:rPr lang="it-IT" sz="2800" dirty="0"/>
              <a:t> </a:t>
            </a:r>
            <a:r>
              <a:rPr lang="it-IT" sz="2800" dirty="0" err="1"/>
              <a:t>to</a:t>
            </a:r>
            <a:r>
              <a:rPr lang="it-IT" sz="2800" dirty="0"/>
              <a:t> </a:t>
            </a:r>
            <a:r>
              <a:rPr lang="it-IT" sz="2800" dirty="0" err="1"/>
              <a:t>cook</a:t>
            </a:r>
            <a:r>
              <a:rPr lang="it-IT" sz="2800" dirty="0"/>
              <a:t> and </a:t>
            </a:r>
            <a:r>
              <a:rPr lang="it-IT" sz="2800" dirty="0" err="1"/>
              <a:t>to</a:t>
            </a:r>
            <a:r>
              <a:rPr lang="it-IT" sz="2800" dirty="0"/>
              <a:t> </a:t>
            </a:r>
            <a:r>
              <a:rPr lang="it-IT" sz="2800" dirty="0" err="1"/>
              <a:t>heat</a:t>
            </a:r>
            <a:r>
              <a:rPr lang="it-IT" sz="2800" dirty="0"/>
              <a:t> up and </a:t>
            </a:r>
            <a:r>
              <a:rPr lang="it-IT" sz="2800" dirty="0" err="1"/>
              <a:t>there</a:t>
            </a:r>
            <a:r>
              <a:rPr lang="it-IT" sz="2800" dirty="0"/>
              <a:t> are </a:t>
            </a:r>
            <a:r>
              <a:rPr lang="it-IT" sz="2800" dirty="0" err="1"/>
              <a:t>five</a:t>
            </a:r>
            <a:r>
              <a:rPr lang="it-IT" sz="2800" dirty="0"/>
              <a:t> </a:t>
            </a:r>
            <a:r>
              <a:rPr lang="it-IT" sz="2800" dirty="0" err="1"/>
              <a:t>coal</a:t>
            </a:r>
            <a:r>
              <a:rPr lang="it-IT" sz="2800" dirty="0"/>
              <a:t> </a:t>
            </a:r>
            <a:r>
              <a:rPr lang="it-IT" sz="2800" dirty="0" err="1"/>
              <a:t>factories</a:t>
            </a:r>
            <a:r>
              <a:rPr lang="it-IT" sz="2800" dirty="0"/>
              <a:t> </a:t>
            </a:r>
            <a:r>
              <a:rPr lang="it-IT" sz="2800" dirty="0" err="1"/>
              <a:t>with</a:t>
            </a:r>
            <a:r>
              <a:rPr lang="it-IT" sz="2800" dirty="0"/>
              <a:t> </a:t>
            </a:r>
            <a:r>
              <a:rPr lang="it-IT" sz="2800" dirty="0" err="1"/>
              <a:t>carbon</a:t>
            </a:r>
            <a:r>
              <a:rPr lang="it-IT" sz="2800" dirty="0"/>
              <a:t> </a:t>
            </a:r>
            <a:r>
              <a:rPr lang="it-IT" sz="2800" dirty="0" err="1"/>
              <a:t>dioxide</a:t>
            </a:r>
            <a:r>
              <a:rPr lang="it-IT" sz="2800" dirty="0"/>
              <a:t> </a:t>
            </a:r>
            <a:r>
              <a:rPr lang="it-IT" sz="2800" dirty="0" err="1"/>
              <a:t>which</a:t>
            </a:r>
            <a:r>
              <a:rPr lang="it-IT" sz="2800" dirty="0"/>
              <a:t> </a:t>
            </a:r>
            <a:r>
              <a:rPr lang="it-IT" sz="2800" dirty="0" err="1"/>
              <a:t>is</a:t>
            </a:r>
            <a:r>
              <a:rPr lang="it-IT" sz="2800" dirty="0"/>
              <a:t> the </a:t>
            </a:r>
            <a:r>
              <a:rPr lang="it-IT" sz="2800" dirty="0" err="1"/>
              <a:t>most</a:t>
            </a:r>
            <a:r>
              <a:rPr lang="it-IT" sz="2800" dirty="0"/>
              <a:t> </a:t>
            </a:r>
            <a:r>
              <a:rPr lang="it-IT" sz="2800" dirty="0" err="1"/>
              <a:t>dangerous</a:t>
            </a:r>
            <a:r>
              <a:rPr lang="it-IT" sz="2800" dirty="0"/>
              <a:t> in the EU. </a:t>
            </a:r>
          </a:p>
          <a:p>
            <a:r>
              <a:rPr lang="it-IT" sz="2800" dirty="0"/>
              <a:t>For </a:t>
            </a:r>
            <a:r>
              <a:rPr lang="it-IT" sz="2800" dirty="0" err="1"/>
              <a:t>these</a:t>
            </a:r>
            <a:r>
              <a:rPr lang="it-IT" sz="2800" dirty="0"/>
              <a:t> </a:t>
            </a:r>
            <a:r>
              <a:rPr lang="it-IT" sz="2800" dirty="0" err="1"/>
              <a:t>troubles</a:t>
            </a:r>
            <a:r>
              <a:rPr lang="it-IT" sz="2800" dirty="0"/>
              <a:t> people </a:t>
            </a:r>
            <a:r>
              <a:rPr lang="it-IT" sz="2800" dirty="0" err="1"/>
              <a:t>get</a:t>
            </a:r>
            <a:r>
              <a:rPr lang="it-IT" sz="2800" dirty="0"/>
              <a:t> </a:t>
            </a:r>
            <a:r>
              <a:rPr lang="it-IT" sz="2800" dirty="0" err="1"/>
              <a:t>sick</a:t>
            </a:r>
            <a:r>
              <a:rPr lang="it-IT" sz="2800" dirty="0"/>
              <a:t> and </a:t>
            </a:r>
            <a:r>
              <a:rPr lang="it-IT" sz="2800" dirty="0" err="1"/>
              <a:t>they</a:t>
            </a:r>
            <a:r>
              <a:rPr lang="it-IT" sz="2800" dirty="0"/>
              <a:t> </a:t>
            </a:r>
            <a:r>
              <a:rPr lang="it-IT" sz="2800" dirty="0" err="1"/>
              <a:t>have</a:t>
            </a:r>
            <a:r>
              <a:rPr lang="it-IT" sz="2800" dirty="0"/>
              <a:t> to </a:t>
            </a:r>
            <a:r>
              <a:rPr lang="it-IT" sz="2800" dirty="0" err="1"/>
              <a:t>pay</a:t>
            </a:r>
            <a:r>
              <a:rPr lang="it-IT" sz="2800" dirty="0"/>
              <a:t> for </a:t>
            </a:r>
            <a:r>
              <a:rPr lang="it-IT" sz="2800" dirty="0" err="1"/>
              <a:t>cures</a:t>
            </a:r>
            <a:r>
              <a:rPr lang="it-IT" sz="2800" dirty="0"/>
              <a:t>, </a:t>
            </a:r>
            <a:r>
              <a:rPr lang="it-IT" sz="2800" dirty="0" err="1"/>
              <a:t>moreover</a:t>
            </a:r>
            <a:r>
              <a:rPr lang="it-IT" sz="2800" dirty="0"/>
              <a:t>  air </a:t>
            </a:r>
            <a:r>
              <a:rPr lang="it-IT" sz="2800" dirty="0" err="1"/>
              <a:t>is</a:t>
            </a:r>
            <a:r>
              <a:rPr lang="it-IT" sz="2800" dirty="0"/>
              <a:t> </a:t>
            </a:r>
            <a:r>
              <a:rPr lang="it-IT" sz="2800" dirty="0" err="1"/>
              <a:t>contaminated</a:t>
            </a:r>
            <a:r>
              <a:rPr lang="it-IT" sz="2800" dirty="0"/>
              <a:t>. </a:t>
            </a:r>
          </a:p>
          <a:p>
            <a:r>
              <a:rPr lang="it-IT" sz="2800" dirty="0"/>
              <a:t>A part of the </a:t>
            </a:r>
            <a:r>
              <a:rPr lang="it-IT" sz="2800" dirty="0" err="1"/>
              <a:t>government</a:t>
            </a:r>
            <a:r>
              <a:rPr lang="it-IT" sz="2800" dirty="0"/>
              <a:t> </a:t>
            </a:r>
            <a:r>
              <a:rPr lang="it-IT" sz="2800" dirty="0" err="1"/>
              <a:t>promises</a:t>
            </a:r>
            <a:r>
              <a:rPr lang="it-IT" sz="2800" dirty="0"/>
              <a:t> new </a:t>
            </a:r>
            <a:r>
              <a:rPr lang="it-IT" sz="2800" dirty="0" err="1"/>
              <a:t>rules</a:t>
            </a:r>
            <a:r>
              <a:rPr lang="it-IT" sz="2800" dirty="0"/>
              <a:t> and </a:t>
            </a:r>
            <a:r>
              <a:rPr lang="it-IT" sz="2800" dirty="0" err="1"/>
              <a:t>plans</a:t>
            </a:r>
            <a:r>
              <a:rPr lang="it-IT" sz="2800" dirty="0"/>
              <a:t> to </a:t>
            </a:r>
            <a:r>
              <a:rPr lang="it-IT" sz="2800" dirty="0" err="1"/>
              <a:t>fix</a:t>
            </a:r>
            <a:r>
              <a:rPr lang="it-IT" sz="2800" dirty="0"/>
              <a:t> </a:t>
            </a:r>
            <a:r>
              <a:rPr lang="it-IT" sz="2800" dirty="0" err="1"/>
              <a:t>this</a:t>
            </a:r>
            <a:r>
              <a:rPr lang="it-IT" sz="2800" dirty="0"/>
              <a:t> situation, </a:t>
            </a:r>
            <a:r>
              <a:rPr lang="it-IT" sz="2800" dirty="0" err="1"/>
              <a:t>but</a:t>
            </a:r>
            <a:r>
              <a:rPr lang="it-IT" sz="2800" dirty="0"/>
              <a:t> </a:t>
            </a:r>
            <a:r>
              <a:rPr lang="it-IT" sz="2800" dirty="0" err="1"/>
              <a:t>it</a:t>
            </a:r>
            <a:r>
              <a:rPr lang="it-IT" sz="2800" dirty="0"/>
              <a:t> </a:t>
            </a:r>
            <a:r>
              <a:rPr lang="it-IT" sz="2800" dirty="0" err="1"/>
              <a:t>still</a:t>
            </a:r>
            <a:r>
              <a:rPr lang="it-IT" sz="2800" dirty="0"/>
              <a:t> </a:t>
            </a:r>
            <a:r>
              <a:rPr lang="it-IT" sz="2800" dirty="0" err="1"/>
              <a:t>defends</a:t>
            </a:r>
            <a:r>
              <a:rPr lang="it-IT" sz="2800" dirty="0"/>
              <a:t> </a:t>
            </a:r>
            <a:r>
              <a:rPr lang="it-IT" sz="2800" dirty="0" err="1"/>
              <a:t>coal</a:t>
            </a:r>
            <a:r>
              <a:rPr lang="it-IT" sz="2800" dirty="0"/>
              <a:t> </a:t>
            </a:r>
            <a:r>
              <a:rPr lang="it-IT" sz="2800" dirty="0" err="1"/>
              <a:t>emission</a:t>
            </a:r>
            <a:r>
              <a:rPr lang="it-IT" sz="2800" dirty="0"/>
              <a:t> and production.</a:t>
            </a:r>
          </a:p>
        </p:txBody>
      </p:sp>
      <p:pic>
        <p:nvPicPr>
          <p:cNvPr id="3" name="Immagine 2" descr="WhatsApp Image 2019-10-13 at 22.04.26.jpeg"/>
          <p:cNvPicPr>
            <a:picLocks noChangeAspect="1"/>
          </p:cNvPicPr>
          <p:nvPr/>
        </p:nvPicPr>
        <p:blipFill>
          <a:blip r:embed="rId2" cstate="print"/>
          <a:stretch>
            <a:fillRect/>
          </a:stretch>
        </p:blipFill>
        <p:spPr>
          <a:xfrm>
            <a:off x="5357818" y="4357694"/>
            <a:ext cx="2497358" cy="1805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magine 3" descr="WhatsApp Image 2019-10-13 at 22.10.58.jpeg"/>
          <p:cNvPicPr>
            <a:picLocks noChangeAspect="1"/>
          </p:cNvPicPr>
          <p:nvPr/>
        </p:nvPicPr>
        <p:blipFill>
          <a:blip r:embed="rId3" cstate="print"/>
          <a:stretch>
            <a:fillRect/>
          </a:stretch>
        </p:blipFill>
        <p:spPr>
          <a:xfrm>
            <a:off x="1071538" y="4286256"/>
            <a:ext cx="3000396"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428604"/>
            <a:ext cx="8501122" cy="3970318"/>
          </a:xfrm>
          <a:prstGeom prst="rect">
            <a:avLst/>
          </a:prstGeom>
          <a:noFill/>
        </p:spPr>
        <p:txBody>
          <a:bodyPr wrap="square" rtlCol="0">
            <a:spAutoFit/>
          </a:bodyPr>
          <a:lstStyle/>
          <a:p>
            <a:r>
              <a:rPr lang="it-IT" sz="2800" dirty="0" err="1"/>
              <a:t>Also</a:t>
            </a:r>
            <a:r>
              <a:rPr lang="it-IT" sz="2800" dirty="0"/>
              <a:t>  </a:t>
            </a:r>
            <a:r>
              <a:rPr lang="it-IT" sz="2800" dirty="0" err="1"/>
              <a:t>Europe</a:t>
            </a:r>
            <a:r>
              <a:rPr lang="it-IT" sz="2800" dirty="0"/>
              <a:t> </a:t>
            </a:r>
            <a:r>
              <a:rPr lang="it-IT" sz="2800" dirty="0" err="1"/>
              <a:t>is</a:t>
            </a:r>
            <a:r>
              <a:rPr lang="it-IT" sz="2800" dirty="0"/>
              <a:t> </a:t>
            </a:r>
            <a:r>
              <a:rPr lang="it-IT" sz="2800" dirty="0" err="1"/>
              <a:t>polluted</a:t>
            </a:r>
            <a:r>
              <a:rPr lang="it-IT" sz="2800" dirty="0"/>
              <a:t>, </a:t>
            </a:r>
            <a:r>
              <a:rPr lang="it-IT" sz="2800" dirty="0" err="1"/>
              <a:t>for</a:t>
            </a:r>
            <a:r>
              <a:rPr lang="it-IT" sz="2800" dirty="0"/>
              <a:t> </a:t>
            </a:r>
            <a:r>
              <a:rPr lang="it-IT" sz="2800" dirty="0" err="1"/>
              <a:t>example</a:t>
            </a:r>
            <a:r>
              <a:rPr lang="it-IT" sz="2800" dirty="0"/>
              <a:t> Italy </a:t>
            </a:r>
            <a:r>
              <a:rPr lang="it-IT" sz="2800" dirty="0" err="1"/>
              <a:t>is</a:t>
            </a:r>
            <a:r>
              <a:rPr lang="it-IT" sz="2800" dirty="0"/>
              <a:t> the </a:t>
            </a:r>
            <a:r>
              <a:rPr lang="it-IT" sz="2800" dirty="0" err="1"/>
              <a:t>second</a:t>
            </a:r>
            <a:r>
              <a:rPr lang="it-IT" sz="2800" dirty="0"/>
              <a:t> </a:t>
            </a:r>
            <a:r>
              <a:rPr lang="it-IT" sz="2800" dirty="0" err="1"/>
              <a:t>country</a:t>
            </a:r>
            <a:r>
              <a:rPr lang="it-IT" sz="2800" dirty="0"/>
              <a:t> in the EU </a:t>
            </a:r>
            <a:r>
              <a:rPr lang="it-IT" sz="2800" dirty="0" err="1"/>
              <a:t>where</a:t>
            </a:r>
            <a:r>
              <a:rPr lang="it-IT" sz="2800" dirty="0"/>
              <a:t> a </a:t>
            </a:r>
            <a:r>
              <a:rPr lang="it-IT" sz="2800" dirty="0" err="1"/>
              <a:t>lot</a:t>
            </a:r>
            <a:r>
              <a:rPr lang="it-IT" sz="2800" dirty="0"/>
              <a:t> </a:t>
            </a:r>
            <a:r>
              <a:rPr lang="it-IT" sz="2800" dirty="0" err="1"/>
              <a:t>of</a:t>
            </a:r>
            <a:r>
              <a:rPr lang="it-IT" sz="2800" dirty="0"/>
              <a:t> people </a:t>
            </a:r>
            <a:r>
              <a:rPr lang="it-IT" sz="2800" dirty="0" err="1"/>
              <a:t>die</a:t>
            </a:r>
            <a:r>
              <a:rPr lang="it-IT" sz="2800" dirty="0"/>
              <a:t> </a:t>
            </a:r>
            <a:r>
              <a:rPr lang="it-IT" sz="2800" dirty="0" err="1"/>
              <a:t>because</a:t>
            </a:r>
            <a:r>
              <a:rPr lang="it-IT" sz="2800" dirty="0"/>
              <a:t> </a:t>
            </a:r>
            <a:r>
              <a:rPr lang="it-IT" sz="2800" dirty="0" err="1"/>
              <a:t>of</a:t>
            </a:r>
            <a:r>
              <a:rPr lang="it-IT" sz="2800" dirty="0"/>
              <a:t> </a:t>
            </a:r>
            <a:r>
              <a:rPr lang="it-IT" sz="2800" dirty="0" err="1"/>
              <a:t>particulates</a:t>
            </a:r>
            <a:r>
              <a:rPr lang="it-IT" sz="2800" dirty="0"/>
              <a:t> </a:t>
            </a:r>
            <a:r>
              <a:rPr lang="it-IT" sz="2800" dirty="0" err="1"/>
              <a:t>like</a:t>
            </a:r>
            <a:r>
              <a:rPr lang="it-IT" sz="2800" dirty="0"/>
              <a:t> </a:t>
            </a:r>
            <a:r>
              <a:rPr lang="it-IT" sz="2800" dirty="0" err="1"/>
              <a:t>ozone</a:t>
            </a:r>
            <a:r>
              <a:rPr lang="it-IT" sz="2800" dirty="0"/>
              <a:t>, </a:t>
            </a:r>
            <a:r>
              <a:rPr lang="it-IT" sz="2800" dirty="0" err="1"/>
              <a:t>but</a:t>
            </a:r>
            <a:r>
              <a:rPr lang="it-IT" sz="2800" dirty="0"/>
              <a:t> the </a:t>
            </a:r>
            <a:r>
              <a:rPr lang="it-IT" sz="2800" dirty="0" err="1"/>
              <a:t>most</a:t>
            </a:r>
            <a:r>
              <a:rPr lang="it-IT" sz="2800" dirty="0"/>
              <a:t> </a:t>
            </a:r>
            <a:r>
              <a:rPr lang="it-IT" sz="2800" dirty="0" err="1"/>
              <a:t>damaged</a:t>
            </a:r>
            <a:r>
              <a:rPr lang="it-IT" sz="2800" dirty="0"/>
              <a:t> </a:t>
            </a:r>
            <a:r>
              <a:rPr lang="it-IT" sz="2800" dirty="0" err="1"/>
              <a:t>country</a:t>
            </a:r>
            <a:r>
              <a:rPr lang="it-IT" sz="2800" dirty="0"/>
              <a:t> </a:t>
            </a:r>
            <a:r>
              <a:rPr lang="it-IT" sz="2800" dirty="0" err="1"/>
              <a:t>is</a:t>
            </a:r>
            <a:r>
              <a:rPr lang="it-IT" sz="2800" dirty="0"/>
              <a:t> </a:t>
            </a:r>
            <a:r>
              <a:rPr lang="it-IT" sz="2800" dirty="0" err="1"/>
              <a:t>Germany</a:t>
            </a:r>
            <a:r>
              <a:rPr lang="it-IT" sz="2800" dirty="0"/>
              <a:t>.  The </a:t>
            </a:r>
            <a:r>
              <a:rPr lang="it-IT" sz="2800" dirty="0" err="1"/>
              <a:t>European</a:t>
            </a:r>
            <a:r>
              <a:rPr lang="it-IT" sz="2800" dirty="0"/>
              <a:t> Union the 18th of </a:t>
            </a:r>
            <a:r>
              <a:rPr lang="it-IT" sz="2800" dirty="0" err="1"/>
              <a:t>December</a:t>
            </a:r>
            <a:r>
              <a:rPr lang="it-IT" sz="2800" dirty="0"/>
              <a:t> 2013 made the </a:t>
            </a:r>
            <a:r>
              <a:rPr lang="it-IT" sz="2800" dirty="0" err="1"/>
              <a:t>plan</a:t>
            </a:r>
            <a:r>
              <a:rPr lang="it-IT" sz="2800" dirty="0"/>
              <a:t> ”</a:t>
            </a:r>
            <a:r>
              <a:rPr lang="it-IT" sz="2800" dirty="0" err="1"/>
              <a:t>Clean</a:t>
            </a:r>
            <a:r>
              <a:rPr lang="it-IT" sz="2800" dirty="0"/>
              <a:t> Air for Europe” and </a:t>
            </a:r>
            <a:r>
              <a:rPr lang="it-IT" sz="2800" dirty="0" err="1"/>
              <a:t>was</a:t>
            </a:r>
            <a:r>
              <a:rPr lang="it-IT" sz="2800" dirty="0"/>
              <a:t> </a:t>
            </a:r>
            <a:r>
              <a:rPr lang="it-IT" sz="2800" dirty="0" err="1"/>
              <a:t>focused</a:t>
            </a:r>
            <a:r>
              <a:rPr lang="it-IT" sz="2800" dirty="0"/>
              <a:t> on the </a:t>
            </a:r>
            <a:r>
              <a:rPr lang="it-IT" sz="2800" dirty="0" err="1"/>
              <a:t>reduction</a:t>
            </a:r>
            <a:r>
              <a:rPr lang="it-IT" sz="2800" dirty="0"/>
              <a:t> of </a:t>
            </a:r>
            <a:r>
              <a:rPr lang="it-IT" sz="2800" dirty="0" err="1"/>
              <a:t>pollution</a:t>
            </a:r>
            <a:r>
              <a:rPr lang="it-IT" sz="2800" dirty="0"/>
              <a:t> for </a:t>
            </a:r>
            <a:r>
              <a:rPr lang="it-IT" sz="2800" dirty="0" err="1"/>
              <a:t>helping</a:t>
            </a:r>
            <a:r>
              <a:rPr lang="it-IT" sz="2800" dirty="0"/>
              <a:t> people, </a:t>
            </a:r>
            <a:r>
              <a:rPr lang="it-IT" sz="2800" dirty="0" err="1"/>
              <a:t>their</a:t>
            </a:r>
            <a:r>
              <a:rPr lang="it-IT" sz="2800" dirty="0"/>
              <a:t> </a:t>
            </a:r>
            <a:r>
              <a:rPr lang="it-IT" sz="2800" dirty="0" err="1"/>
              <a:t>health</a:t>
            </a:r>
            <a:r>
              <a:rPr lang="it-IT" sz="2800" dirty="0"/>
              <a:t> and the air. </a:t>
            </a:r>
          </a:p>
          <a:p>
            <a:r>
              <a:rPr lang="it-IT" sz="2800" dirty="0"/>
              <a:t>In 2015 the </a:t>
            </a:r>
            <a:r>
              <a:rPr lang="it-IT" sz="2800" dirty="0" err="1"/>
              <a:t>government</a:t>
            </a:r>
            <a:r>
              <a:rPr lang="it-IT" sz="2800" dirty="0"/>
              <a:t> </a:t>
            </a:r>
            <a:r>
              <a:rPr lang="it-IT" sz="2800" dirty="0" err="1"/>
              <a:t>decided</a:t>
            </a:r>
            <a:r>
              <a:rPr lang="it-IT" sz="2800" dirty="0"/>
              <a:t> </a:t>
            </a:r>
            <a:r>
              <a:rPr lang="it-IT" sz="2800" dirty="0" err="1"/>
              <a:t>to</a:t>
            </a:r>
            <a:r>
              <a:rPr lang="it-IT" sz="2800" dirty="0"/>
              <a:t> </a:t>
            </a:r>
            <a:r>
              <a:rPr lang="it-IT" sz="2800" dirty="0" err="1"/>
              <a:t>apply</a:t>
            </a:r>
            <a:r>
              <a:rPr lang="it-IT" sz="2800" dirty="0"/>
              <a:t> medium </a:t>
            </a:r>
            <a:r>
              <a:rPr lang="it-IT" sz="2800" dirty="0" err="1"/>
              <a:t>combustion</a:t>
            </a:r>
            <a:r>
              <a:rPr lang="it-IT" sz="2800" dirty="0"/>
              <a:t> system in </a:t>
            </a:r>
            <a:r>
              <a:rPr lang="it-IT" sz="2800" dirty="0" err="1"/>
              <a:t>according</a:t>
            </a:r>
            <a:r>
              <a:rPr lang="it-IT" sz="2800" dirty="0"/>
              <a:t> </a:t>
            </a:r>
            <a:r>
              <a:rPr lang="it-IT" sz="2800" dirty="0" err="1"/>
              <a:t>with</a:t>
            </a:r>
            <a:r>
              <a:rPr lang="it-IT" sz="2800" dirty="0"/>
              <a:t> the </a:t>
            </a:r>
            <a:r>
              <a:rPr lang="it-IT" sz="2800" dirty="0" err="1"/>
              <a:t>Parliament</a:t>
            </a:r>
            <a:r>
              <a:rPr lang="it-IT" sz="2800" dirty="0"/>
              <a:t>. </a:t>
            </a:r>
          </a:p>
        </p:txBody>
      </p:sp>
      <p:pic>
        <p:nvPicPr>
          <p:cNvPr id="3" name="Immagine 2" descr="WhatsApp Image 2019-10-13 at 22.47.53.jpeg"/>
          <p:cNvPicPr>
            <a:picLocks noChangeAspect="1"/>
          </p:cNvPicPr>
          <p:nvPr/>
        </p:nvPicPr>
        <p:blipFill>
          <a:blip r:embed="rId2" cstate="print"/>
          <a:stretch>
            <a:fillRect/>
          </a:stretch>
        </p:blipFill>
        <p:spPr>
          <a:xfrm>
            <a:off x="1285852" y="4572008"/>
            <a:ext cx="6572296" cy="1814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428604"/>
            <a:ext cx="8215370" cy="3970318"/>
          </a:xfrm>
          <a:prstGeom prst="rect">
            <a:avLst/>
          </a:prstGeom>
          <a:noFill/>
        </p:spPr>
        <p:txBody>
          <a:bodyPr wrap="square" rtlCol="0">
            <a:spAutoFit/>
          </a:bodyPr>
          <a:lstStyle/>
          <a:p>
            <a:r>
              <a:rPr lang="it-IT" sz="2800" dirty="0" err="1"/>
              <a:t>But</a:t>
            </a:r>
            <a:r>
              <a:rPr lang="it-IT" sz="2800" dirty="0"/>
              <a:t> </a:t>
            </a:r>
            <a:r>
              <a:rPr lang="it-IT" sz="2800" dirty="0" err="1"/>
              <a:t>now</a:t>
            </a:r>
            <a:r>
              <a:rPr lang="it-IT" sz="2800" dirty="0"/>
              <a:t> </a:t>
            </a:r>
            <a:r>
              <a:rPr lang="it-IT" sz="2800" dirty="0" err="1"/>
              <a:t>Poland</a:t>
            </a:r>
            <a:r>
              <a:rPr lang="it-IT" sz="2800" dirty="0"/>
              <a:t> </a:t>
            </a:r>
            <a:r>
              <a:rPr lang="it-IT" sz="2800" dirty="0" err="1"/>
              <a:t>is</a:t>
            </a:r>
            <a:r>
              <a:rPr lang="it-IT" sz="2800" dirty="0"/>
              <a:t> </a:t>
            </a:r>
            <a:r>
              <a:rPr lang="it-IT" sz="2800" dirty="0" err="1"/>
              <a:t>violating</a:t>
            </a:r>
            <a:r>
              <a:rPr lang="it-IT" sz="2800" dirty="0"/>
              <a:t> </a:t>
            </a:r>
            <a:r>
              <a:rPr lang="it-IT" sz="2800" dirty="0" err="1"/>
              <a:t>this</a:t>
            </a:r>
            <a:r>
              <a:rPr lang="it-IT" sz="2800" dirty="0"/>
              <a:t> </a:t>
            </a:r>
            <a:r>
              <a:rPr lang="it-IT" sz="2800" dirty="0" err="1"/>
              <a:t>directive</a:t>
            </a:r>
            <a:r>
              <a:rPr lang="it-IT" sz="2800" dirty="0"/>
              <a:t>, </a:t>
            </a:r>
            <a:r>
              <a:rPr lang="it-IT" sz="2800" dirty="0" err="1"/>
              <a:t>because</a:t>
            </a:r>
            <a:r>
              <a:rPr lang="it-IT" sz="2800" dirty="0"/>
              <a:t> the </a:t>
            </a:r>
            <a:r>
              <a:rPr lang="it-IT" sz="2800" dirty="0" err="1"/>
              <a:t>government</a:t>
            </a:r>
            <a:r>
              <a:rPr lang="it-IT" sz="2800" dirty="0"/>
              <a:t> </a:t>
            </a:r>
            <a:r>
              <a:rPr lang="it-IT" sz="2800" dirty="0" err="1"/>
              <a:t>is</a:t>
            </a:r>
            <a:r>
              <a:rPr lang="it-IT" sz="2800" dirty="0"/>
              <a:t> just </a:t>
            </a:r>
            <a:r>
              <a:rPr lang="it-IT" sz="2800" dirty="0" err="1"/>
              <a:t>interested</a:t>
            </a:r>
            <a:r>
              <a:rPr lang="it-IT" sz="2800" dirty="0"/>
              <a:t> in </a:t>
            </a:r>
            <a:r>
              <a:rPr lang="it-IT" sz="2800" dirty="0" err="1"/>
              <a:t>coal</a:t>
            </a:r>
            <a:r>
              <a:rPr lang="it-IT" sz="2800" dirty="0"/>
              <a:t> production.</a:t>
            </a:r>
          </a:p>
          <a:p>
            <a:r>
              <a:rPr lang="it-IT" sz="2800" dirty="0" err="1"/>
              <a:t>Indeed</a:t>
            </a:r>
            <a:r>
              <a:rPr lang="it-IT" sz="2800" dirty="0"/>
              <a:t> </a:t>
            </a:r>
            <a:r>
              <a:rPr lang="it-IT" sz="2800" dirty="0" err="1"/>
              <a:t>Denmark</a:t>
            </a:r>
            <a:r>
              <a:rPr lang="it-IT" sz="2800" dirty="0"/>
              <a:t> </a:t>
            </a:r>
            <a:r>
              <a:rPr lang="it-IT" sz="2800" dirty="0" err="1"/>
              <a:t>wants</a:t>
            </a:r>
            <a:r>
              <a:rPr lang="it-IT" sz="2800" dirty="0"/>
              <a:t> to </a:t>
            </a:r>
            <a:r>
              <a:rPr lang="it-IT" sz="2800" dirty="0" err="1"/>
              <a:t>become</a:t>
            </a:r>
            <a:r>
              <a:rPr lang="it-IT" sz="2800" dirty="0"/>
              <a:t> the first </a:t>
            </a:r>
            <a:r>
              <a:rPr lang="it-IT" sz="2800" dirty="0" err="1"/>
              <a:t>neutral</a:t>
            </a:r>
            <a:r>
              <a:rPr lang="it-IT" sz="2800" dirty="0"/>
              <a:t> </a:t>
            </a:r>
            <a:r>
              <a:rPr lang="it-IT" sz="2800" dirty="0" err="1"/>
              <a:t>capitol</a:t>
            </a:r>
            <a:r>
              <a:rPr lang="it-IT" sz="2800" dirty="0"/>
              <a:t> for </a:t>
            </a:r>
            <a:r>
              <a:rPr lang="it-IT" sz="2800" dirty="0" err="1"/>
              <a:t>particulates</a:t>
            </a:r>
            <a:r>
              <a:rPr lang="it-IT" sz="2800" dirty="0"/>
              <a:t> </a:t>
            </a:r>
            <a:r>
              <a:rPr lang="it-IT" sz="2800" dirty="0" err="1"/>
              <a:t>thanks</a:t>
            </a:r>
            <a:r>
              <a:rPr lang="it-IT" sz="2800" dirty="0"/>
              <a:t> </a:t>
            </a:r>
            <a:r>
              <a:rPr lang="it-IT" sz="2800" dirty="0" err="1"/>
              <a:t>bycicle</a:t>
            </a:r>
            <a:r>
              <a:rPr lang="it-IT" sz="2800" dirty="0"/>
              <a:t> use </a:t>
            </a:r>
            <a:r>
              <a:rPr lang="it-IT" sz="2800" dirty="0" err="1"/>
              <a:t>within</a:t>
            </a:r>
            <a:r>
              <a:rPr lang="it-IT" sz="2800" dirty="0"/>
              <a:t> 2015 and in 2019 Spanish </a:t>
            </a:r>
            <a:r>
              <a:rPr lang="it-IT" sz="2800" dirty="0" err="1"/>
              <a:t>government</a:t>
            </a:r>
            <a:r>
              <a:rPr lang="it-IT" sz="2800" dirty="0"/>
              <a:t>  </a:t>
            </a:r>
            <a:r>
              <a:rPr lang="it-IT" sz="2800" dirty="0" err="1"/>
              <a:t>decided</a:t>
            </a:r>
            <a:r>
              <a:rPr lang="it-IT" sz="2800" dirty="0"/>
              <a:t> to eliminate </a:t>
            </a:r>
            <a:r>
              <a:rPr lang="it-IT" sz="2800" dirty="0" err="1"/>
              <a:t>old</a:t>
            </a:r>
            <a:r>
              <a:rPr lang="it-IT" sz="2800" dirty="0"/>
              <a:t> </a:t>
            </a:r>
            <a:r>
              <a:rPr lang="it-IT" sz="2800" dirty="0" err="1"/>
              <a:t>cars</a:t>
            </a:r>
            <a:r>
              <a:rPr lang="it-IT" sz="2800" dirty="0"/>
              <a:t> to </a:t>
            </a:r>
            <a:r>
              <a:rPr lang="it-IT" sz="2800" dirty="0" err="1"/>
              <a:t>improve</a:t>
            </a:r>
            <a:r>
              <a:rPr lang="it-IT" sz="2800" dirty="0"/>
              <a:t> air </a:t>
            </a:r>
            <a:r>
              <a:rPr lang="it-IT" sz="2800" dirty="0" err="1"/>
              <a:t>pollution</a:t>
            </a:r>
            <a:r>
              <a:rPr lang="it-IT" sz="2800" dirty="0"/>
              <a:t>.</a:t>
            </a:r>
          </a:p>
          <a:p>
            <a:r>
              <a:rPr lang="it-IT" sz="2800" dirty="0" err="1"/>
              <a:t>Greek</a:t>
            </a:r>
            <a:r>
              <a:rPr lang="it-IT" sz="2800" dirty="0"/>
              <a:t> </a:t>
            </a:r>
            <a:r>
              <a:rPr lang="it-IT" sz="2800" dirty="0" err="1"/>
              <a:t>government</a:t>
            </a:r>
            <a:r>
              <a:rPr lang="it-IT" sz="2800" dirty="0"/>
              <a:t> wanted to </a:t>
            </a:r>
            <a:r>
              <a:rPr lang="it-IT" sz="2800" dirty="0" err="1"/>
              <a:t>substitute</a:t>
            </a:r>
            <a:r>
              <a:rPr lang="it-IT" sz="2800" dirty="0"/>
              <a:t> </a:t>
            </a:r>
            <a:r>
              <a:rPr lang="it-IT" sz="2800" dirty="0" err="1"/>
              <a:t>stoves</a:t>
            </a:r>
            <a:r>
              <a:rPr lang="it-IT" sz="2800" dirty="0"/>
              <a:t> with </a:t>
            </a:r>
            <a:r>
              <a:rPr lang="it-IT" sz="2800" dirty="0" err="1"/>
              <a:t>chimneys</a:t>
            </a:r>
            <a:r>
              <a:rPr lang="it-IT" sz="2800" dirty="0"/>
              <a:t>, </a:t>
            </a:r>
            <a:r>
              <a:rPr lang="it-IT" sz="2800" dirty="0" err="1"/>
              <a:t>but</a:t>
            </a:r>
            <a:r>
              <a:rPr lang="it-IT" sz="2800" dirty="0"/>
              <a:t> </a:t>
            </a:r>
            <a:r>
              <a:rPr lang="it-IT" sz="2800" dirty="0" err="1"/>
              <a:t>this</a:t>
            </a:r>
            <a:r>
              <a:rPr lang="it-IT" sz="2800" dirty="0"/>
              <a:t> idea </a:t>
            </a:r>
            <a:r>
              <a:rPr lang="it-IT" sz="2800" dirty="0" err="1"/>
              <a:t>increased</a:t>
            </a:r>
            <a:r>
              <a:rPr lang="it-IT" sz="2800" dirty="0"/>
              <a:t> </a:t>
            </a:r>
            <a:r>
              <a:rPr lang="it-IT" sz="2800" dirty="0" err="1"/>
              <a:t>deforestation</a:t>
            </a:r>
            <a:r>
              <a:rPr lang="it-IT" sz="2800" dirty="0"/>
              <a:t> and </a:t>
            </a:r>
            <a:r>
              <a:rPr lang="it-IT" sz="2800" dirty="0" err="1"/>
              <a:t>pollution</a:t>
            </a:r>
            <a:r>
              <a:rPr lang="it-IT" sz="2800" dirty="0"/>
              <a:t>.</a:t>
            </a:r>
          </a:p>
        </p:txBody>
      </p:sp>
      <p:pic>
        <p:nvPicPr>
          <p:cNvPr id="3" name="Immagine 2" descr="WhatsApp Image 2019-10-13 at 21.56.17.jpeg"/>
          <p:cNvPicPr>
            <a:picLocks noChangeAspect="1"/>
          </p:cNvPicPr>
          <p:nvPr/>
        </p:nvPicPr>
        <p:blipFill>
          <a:blip r:embed="rId2" cstate="print"/>
          <a:stretch>
            <a:fillRect/>
          </a:stretch>
        </p:blipFill>
        <p:spPr>
          <a:xfrm>
            <a:off x="2928926" y="4214818"/>
            <a:ext cx="3571868" cy="2133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294</Words>
  <Application>Microsoft Macintosh PowerPoint</Application>
  <PresentationFormat>Pokaz na ekranie (4:3)</PresentationFormat>
  <Paragraphs>17</Paragraphs>
  <Slides>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vt:i4>
      </vt:variant>
    </vt:vector>
  </HeadingPairs>
  <TitlesOfParts>
    <vt:vector size="11" baseType="lpstr">
      <vt:lpstr>Arial</vt:lpstr>
      <vt:lpstr>Calibri</vt:lpstr>
      <vt:lpstr>Cooper Black</vt:lpstr>
      <vt:lpstr>Tema di Office</vt:lpstr>
      <vt:lpstr> With the term smog we mean a mix of "smog" and "fog", which usually  comes from burning coal, it refers to the aspect of the London atmosphere. Today, however, this type of smog occurs very rarely. Smog has always been harmful to the health both of the human beings and the animals and plants. It is the main cause of the problems related to lunges and to the various kinds of cancer. But the real question is: " HOW CAN WE PREVENT SMOG?" </vt:lpstr>
      <vt:lpstr>Prezentacja programu PowerPoint</vt:lpstr>
      <vt:lpstr>What is the policy of the Polish government towards SMOG and related environment?  And what policy do other European countries run against SMOG?</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Użytkownik pakietu Microsoft Office</cp:lastModifiedBy>
  <cp:revision>21</cp:revision>
  <dcterms:created xsi:type="dcterms:W3CDTF">2019-10-13T19:34:08Z</dcterms:created>
  <dcterms:modified xsi:type="dcterms:W3CDTF">2019-12-02T01:02:09Z</dcterms:modified>
</cp:coreProperties>
</file>