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58" r:id="rId4"/>
    <p:sldId id="259" r:id="rId5"/>
    <p:sldId id="260" r:id="rId6"/>
    <p:sldId id="261" r:id="rId7"/>
    <p:sldId id="262" r:id="rId8"/>
    <p:sldId id="266" r:id="rId9"/>
    <p:sldId id="267" r:id="rId10"/>
    <p:sldId id="263" r:id="rId11"/>
    <p:sldId id="264"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C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676" autoAdjust="0"/>
  </p:normalViewPr>
  <p:slideViewPr>
    <p:cSldViewPr>
      <p:cViewPr varScale="1">
        <p:scale>
          <a:sx n="107" d="100"/>
          <a:sy n="107" d="100"/>
        </p:scale>
        <p:origin x="1760" y="1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D0DB30-3A4A-4EDE-BA84-4D35609F7A1B}" type="datetimeFigureOut">
              <a:rPr lang="it-IT" smtClean="0"/>
              <a:t>27/12/20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4AE1F-8BB4-420F-AE03-80389C323A21}" type="slidenum">
              <a:rPr lang="it-IT" smtClean="0"/>
              <a:t>‹#›</a:t>
            </a:fld>
            <a:endParaRPr lang="it-IT"/>
          </a:p>
        </p:txBody>
      </p:sp>
    </p:spTree>
    <p:extLst>
      <p:ext uri="{BB962C8B-B14F-4D97-AF65-F5344CB8AC3E}">
        <p14:creationId xmlns:p14="http://schemas.microsoft.com/office/powerpoint/2010/main" val="38954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74AE1F-8BB4-420F-AE03-80389C323A21}" type="slidenum">
              <a:rPr lang="it-IT" smtClean="0"/>
              <a:t>1</a:t>
            </a:fld>
            <a:endParaRPr lang="it-IT"/>
          </a:p>
        </p:txBody>
      </p:sp>
    </p:spTree>
    <p:extLst>
      <p:ext uri="{BB962C8B-B14F-4D97-AF65-F5344CB8AC3E}">
        <p14:creationId xmlns:p14="http://schemas.microsoft.com/office/powerpoint/2010/main" val="258731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AFTER</a:t>
            </a:r>
          </a:p>
        </p:txBody>
      </p:sp>
      <p:sp>
        <p:nvSpPr>
          <p:cNvPr id="4" name="Segnaposto numero diapositiva 3"/>
          <p:cNvSpPr>
            <a:spLocks noGrp="1"/>
          </p:cNvSpPr>
          <p:nvPr>
            <p:ph type="sldNum" sz="quarter" idx="10"/>
          </p:nvPr>
        </p:nvSpPr>
        <p:spPr/>
        <p:txBody>
          <a:bodyPr/>
          <a:lstStyle/>
          <a:p>
            <a:fld id="{C074AE1F-8BB4-420F-AE03-80389C323A21}" type="slidenum">
              <a:rPr lang="it-IT" smtClean="0"/>
              <a:t>2</a:t>
            </a:fld>
            <a:endParaRPr lang="it-IT"/>
          </a:p>
        </p:txBody>
      </p:sp>
    </p:spTree>
    <p:extLst>
      <p:ext uri="{BB962C8B-B14F-4D97-AF65-F5344CB8AC3E}">
        <p14:creationId xmlns:p14="http://schemas.microsoft.com/office/powerpoint/2010/main" val="30152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E339B90-4281-44F4-80D1-73C9563D86C2}" type="datetimeFigureOut">
              <a:rPr lang="it-IT" smtClean="0"/>
              <a:t>27/12/20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144FD1-8D73-4CFF-861E-0247473FEF50}" type="slidenum">
              <a:rPr lang="it-IT" smtClean="0"/>
              <a:t>‹#›</a:t>
            </a:fld>
            <a:endParaRPr lang="it-IT"/>
          </a:p>
        </p:txBody>
      </p:sp>
    </p:spTree>
    <p:extLst>
      <p:ext uri="{BB962C8B-B14F-4D97-AF65-F5344CB8AC3E}">
        <p14:creationId xmlns:p14="http://schemas.microsoft.com/office/powerpoint/2010/main" val="283308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E339B90-4281-44F4-80D1-73C9563D86C2}" type="datetimeFigureOut">
              <a:rPr lang="it-IT" smtClean="0"/>
              <a:t>27/12/20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144FD1-8D73-4CFF-861E-0247473FEF50}" type="slidenum">
              <a:rPr lang="it-IT" smtClean="0"/>
              <a:t>‹#›</a:t>
            </a:fld>
            <a:endParaRPr lang="it-IT"/>
          </a:p>
        </p:txBody>
      </p:sp>
    </p:spTree>
    <p:extLst>
      <p:ext uri="{BB962C8B-B14F-4D97-AF65-F5344CB8AC3E}">
        <p14:creationId xmlns:p14="http://schemas.microsoft.com/office/powerpoint/2010/main" val="85632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E339B90-4281-44F4-80D1-73C9563D86C2}" type="datetimeFigureOut">
              <a:rPr lang="it-IT" smtClean="0"/>
              <a:t>27/12/20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144FD1-8D73-4CFF-861E-0247473FEF50}" type="slidenum">
              <a:rPr lang="it-IT" smtClean="0"/>
              <a:t>‹#›</a:t>
            </a:fld>
            <a:endParaRPr lang="it-IT"/>
          </a:p>
        </p:txBody>
      </p:sp>
    </p:spTree>
    <p:extLst>
      <p:ext uri="{BB962C8B-B14F-4D97-AF65-F5344CB8AC3E}">
        <p14:creationId xmlns:p14="http://schemas.microsoft.com/office/powerpoint/2010/main" val="267970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E339B90-4281-44F4-80D1-73C9563D86C2}" type="datetimeFigureOut">
              <a:rPr lang="it-IT" smtClean="0"/>
              <a:t>27/12/20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144FD1-8D73-4CFF-861E-0247473FEF50}" type="slidenum">
              <a:rPr lang="it-IT" smtClean="0"/>
              <a:t>‹#›</a:t>
            </a:fld>
            <a:endParaRPr lang="it-IT"/>
          </a:p>
        </p:txBody>
      </p:sp>
    </p:spTree>
    <p:extLst>
      <p:ext uri="{BB962C8B-B14F-4D97-AF65-F5344CB8AC3E}">
        <p14:creationId xmlns:p14="http://schemas.microsoft.com/office/powerpoint/2010/main" val="283304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CE339B90-4281-44F4-80D1-73C9563D86C2}" type="datetimeFigureOut">
              <a:rPr lang="it-IT" smtClean="0"/>
              <a:t>27/12/20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144FD1-8D73-4CFF-861E-0247473FEF50}" type="slidenum">
              <a:rPr lang="it-IT" smtClean="0"/>
              <a:t>‹#›</a:t>
            </a:fld>
            <a:endParaRPr lang="it-IT"/>
          </a:p>
        </p:txBody>
      </p:sp>
    </p:spTree>
    <p:extLst>
      <p:ext uri="{BB962C8B-B14F-4D97-AF65-F5344CB8AC3E}">
        <p14:creationId xmlns:p14="http://schemas.microsoft.com/office/powerpoint/2010/main" val="362194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E339B90-4281-44F4-80D1-73C9563D86C2}" type="datetimeFigureOut">
              <a:rPr lang="it-IT" smtClean="0"/>
              <a:t>27/12/20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144FD1-8D73-4CFF-861E-0247473FEF50}" type="slidenum">
              <a:rPr lang="it-IT" smtClean="0"/>
              <a:t>‹#›</a:t>
            </a:fld>
            <a:endParaRPr lang="it-IT"/>
          </a:p>
        </p:txBody>
      </p:sp>
    </p:spTree>
    <p:extLst>
      <p:ext uri="{BB962C8B-B14F-4D97-AF65-F5344CB8AC3E}">
        <p14:creationId xmlns:p14="http://schemas.microsoft.com/office/powerpoint/2010/main" val="358481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E339B90-4281-44F4-80D1-73C9563D86C2}" type="datetimeFigureOut">
              <a:rPr lang="it-IT" smtClean="0"/>
              <a:t>27/12/20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E144FD1-8D73-4CFF-861E-0247473FEF50}" type="slidenum">
              <a:rPr lang="it-IT" smtClean="0"/>
              <a:t>‹#›</a:t>
            </a:fld>
            <a:endParaRPr lang="it-IT"/>
          </a:p>
        </p:txBody>
      </p:sp>
    </p:spTree>
    <p:extLst>
      <p:ext uri="{BB962C8B-B14F-4D97-AF65-F5344CB8AC3E}">
        <p14:creationId xmlns:p14="http://schemas.microsoft.com/office/powerpoint/2010/main" val="12642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CE339B90-4281-44F4-80D1-73C9563D86C2}" type="datetimeFigureOut">
              <a:rPr lang="it-IT" smtClean="0"/>
              <a:t>27/12/20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E144FD1-8D73-4CFF-861E-0247473FEF50}" type="slidenum">
              <a:rPr lang="it-IT" smtClean="0"/>
              <a:t>‹#›</a:t>
            </a:fld>
            <a:endParaRPr lang="it-IT"/>
          </a:p>
        </p:txBody>
      </p:sp>
    </p:spTree>
    <p:extLst>
      <p:ext uri="{BB962C8B-B14F-4D97-AF65-F5344CB8AC3E}">
        <p14:creationId xmlns:p14="http://schemas.microsoft.com/office/powerpoint/2010/main" val="10807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E339B90-4281-44F4-80D1-73C9563D86C2}" type="datetimeFigureOut">
              <a:rPr lang="it-IT" smtClean="0"/>
              <a:t>27/12/20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E144FD1-8D73-4CFF-861E-0247473FEF50}" type="slidenum">
              <a:rPr lang="it-IT" smtClean="0"/>
              <a:t>‹#›</a:t>
            </a:fld>
            <a:endParaRPr lang="it-IT"/>
          </a:p>
        </p:txBody>
      </p:sp>
    </p:spTree>
    <p:extLst>
      <p:ext uri="{BB962C8B-B14F-4D97-AF65-F5344CB8AC3E}">
        <p14:creationId xmlns:p14="http://schemas.microsoft.com/office/powerpoint/2010/main" val="118026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E339B90-4281-44F4-80D1-73C9563D86C2}" type="datetimeFigureOut">
              <a:rPr lang="it-IT" smtClean="0"/>
              <a:t>27/12/20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144FD1-8D73-4CFF-861E-0247473FEF50}" type="slidenum">
              <a:rPr lang="it-IT" smtClean="0"/>
              <a:t>‹#›</a:t>
            </a:fld>
            <a:endParaRPr lang="it-IT"/>
          </a:p>
        </p:txBody>
      </p:sp>
    </p:spTree>
    <p:extLst>
      <p:ext uri="{BB962C8B-B14F-4D97-AF65-F5344CB8AC3E}">
        <p14:creationId xmlns:p14="http://schemas.microsoft.com/office/powerpoint/2010/main" val="227040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E339B90-4281-44F4-80D1-73C9563D86C2}" type="datetimeFigureOut">
              <a:rPr lang="it-IT" smtClean="0"/>
              <a:t>27/12/20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144FD1-8D73-4CFF-861E-0247473FEF50}" type="slidenum">
              <a:rPr lang="it-IT" smtClean="0"/>
              <a:t>‹#›</a:t>
            </a:fld>
            <a:endParaRPr lang="it-IT"/>
          </a:p>
        </p:txBody>
      </p:sp>
    </p:spTree>
    <p:extLst>
      <p:ext uri="{BB962C8B-B14F-4D97-AF65-F5344CB8AC3E}">
        <p14:creationId xmlns:p14="http://schemas.microsoft.com/office/powerpoint/2010/main" val="76030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schemeClr>
            </a:gs>
            <a:gs pos="100000">
              <a:schemeClr val="tx2">
                <a:lumMod val="60000"/>
                <a:lumOff val="4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39B90-4281-44F4-80D1-73C9563D86C2}" type="datetimeFigureOut">
              <a:rPr lang="it-IT" smtClean="0"/>
              <a:t>27/12/20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44FD1-8D73-4CFF-861E-0247473FEF50}" type="slidenum">
              <a:rPr lang="it-IT" smtClean="0"/>
              <a:t>‹#›</a:t>
            </a:fld>
            <a:endParaRPr lang="it-IT"/>
          </a:p>
        </p:txBody>
      </p:sp>
    </p:spTree>
    <p:extLst>
      <p:ext uri="{BB962C8B-B14F-4D97-AF65-F5344CB8AC3E}">
        <p14:creationId xmlns:p14="http://schemas.microsoft.com/office/powerpoint/2010/main" val="10604963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4" y="0"/>
            <a:ext cx="9153994" cy="6957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5148064" y="260648"/>
            <a:ext cx="3827356" cy="2215991"/>
          </a:xfrm>
          <a:prstGeom prst="rect">
            <a:avLst/>
          </a:prstGeom>
        </p:spPr>
        <p:txBody>
          <a:bodyPr wrap="square">
            <a:spAutoFit/>
          </a:bodyPr>
          <a:lstStyle/>
          <a:p>
            <a:pPr algn="r"/>
            <a:r>
              <a:rPr lang="it-IT" sz="4000" b="1" dirty="0">
                <a:solidFill>
                  <a:srgbClr val="FF0000"/>
                </a:solidFill>
                <a:latin typeface="Arial Black" panose="020B0A04020102020204" pitchFamily="34" charset="0"/>
                <a:ea typeface="BatangChe" panose="02030609000101010101" pitchFamily="49" charset="-127"/>
              </a:rPr>
              <a:t>Corona </a:t>
            </a:r>
            <a:r>
              <a:rPr lang="it-IT" sz="4000" b="1" dirty="0" err="1">
                <a:solidFill>
                  <a:srgbClr val="FF0000"/>
                </a:solidFill>
                <a:latin typeface="Arial Black" panose="020B0A04020102020204" pitchFamily="34" charset="0"/>
                <a:ea typeface="BatangChe" panose="02030609000101010101" pitchFamily="49" charset="-127"/>
              </a:rPr>
              <a:t>everyday</a:t>
            </a:r>
            <a:r>
              <a:rPr lang="it-IT" sz="4000" b="1" dirty="0">
                <a:solidFill>
                  <a:srgbClr val="FF0000"/>
                </a:solidFill>
                <a:latin typeface="Arial Black" panose="020B0A04020102020204" pitchFamily="34" charset="0"/>
                <a:ea typeface="BatangChe" panose="02030609000101010101" pitchFamily="49" charset="-127"/>
              </a:rPr>
              <a:t> life.</a:t>
            </a:r>
          </a:p>
          <a:p>
            <a:pPr algn="r"/>
            <a:r>
              <a:rPr lang="it-IT" b="1" dirty="0">
                <a:solidFill>
                  <a:srgbClr val="FF0000"/>
                </a:solidFill>
                <a:latin typeface="Arial Black" panose="020B0A04020102020204" pitchFamily="34" charset="0"/>
                <a:ea typeface="BatangChe" panose="02030609000101010101" pitchFamily="49" charset="-127"/>
              </a:rPr>
              <a:t>Group 2</a:t>
            </a:r>
          </a:p>
        </p:txBody>
      </p:sp>
    </p:spTree>
    <p:extLst>
      <p:ext uri="{BB962C8B-B14F-4D97-AF65-F5344CB8AC3E}">
        <p14:creationId xmlns:p14="http://schemas.microsoft.com/office/powerpoint/2010/main" val="42603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2536" y="188640"/>
            <a:ext cx="9649072" cy="1323439"/>
          </a:xfrm>
          <a:prstGeom prst="rect">
            <a:avLst/>
          </a:prstGeom>
          <a:noFill/>
        </p:spPr>
        <p:txBody>
          <a:bodyPr wrap="square" lIns="91440" tIns="45720" rIns="91440" bIns="45720">
            <a:spAutoFit/>
          </a:bodyPr>
          <a:lstStyle/>
          <a:p>
            <a:pPr algn="ctr"/>
            <a:r>
              <a:rPr lang="it-IT" sz="4000" b="0" cap="none" spc="0" dirty="0" err="1">
                <a:ln w="10160">
                  <a:solidFill>
                    <a:schemeClr val="accent3">
                      <a:lumMod val="75000"/>
                    </a:schemeClr>
                  </a:solidFill>
                  <a:prstDash val="solid"/>
                </a:ln>
                <a:solidFill>
                  <a:srgbClr val="FF0000"/>
                </a:solidFill>
                <a:effectLst>
                  <a:outerShdw blurRad="38100" dist="32000" dir="5400000" algn="tl">
                    <a:srgbClr val="000000">
                      <a:alpha val="30000"/>
                    </a:srgbClr>
                  </a:outerShdw>
                </a:effectLst>
              </a:rPr>
              <a:t>Effects</a:t>
            </a:r>
            <a:r>
              <a:rPr lang="it-IT" sz="4000" b="0" cap="none" spc="0" dirty="0">
                <a:ln w="10160">
                  <a:solidFill>
                    <a:schemeClr val="accent3">
                      <a:lumMod val="75000"/>
                    </a:schemeClr>
                  </a:solidFill>
                  <a:prstDash val="solid"/>
                </a:ln>
                <a:solidFill>
                  <a:srgbClr val="FF0000"/>
                </a:solidFill>
                <a:effectLst>
                  <a:outerShdw blurRad="38100" dist="32000" dir="5400000" algn="tl">
                    <a:srgbClr val="000000">
                      <a:alpha val="30000"/>
                    </a:srgbClr>
                  </a:outerShdw>
                </a:effectLst>
              </a:rPr>
              <a:t> of Covid-19  </a:t>
            </a:r>
            <a:r>
              <a:rPr lang="it-IT" sz="4000" dirty="0">
                <a:ln w="10160">
                  <a:solidFill>
                    <a:schemeClr val="accent3">
                      <a:lumMod val="75000"/>
                    </a:schemeClr>
                  </a:solidFill>
                  <a:prstDash val="solid"/>
                </a:ln>
                <a:solidFill>
                  <a:srgbClr val="FF0000"/>
                </a:solidFill>
                <a:effectLst>
                  <a:outerShdw blurRad="38100" dist="32000" dir="5400000" algn="tl">
                    <a:srgbClr val="000000">
                      <a:alpha val="30000"/>
                    </a:srgbClr>
                  </a:outerShdw>
                </a:effectLst>
              </a:rPr>
              <a:t>on </a:t>
            </a:r>
            <a:r>
              <a:rPr lang="it-IT" sz="4000" dirty="0" err="1">
                <a:ln w="10160">
                  <a:solidFill>
                    <a:schemeClr val="accent3">
                      <a:lumMod val="75000"/>
                    </a:schemeClr>
                  </a:solidFill>
                  <a:prstDash val="solid"/>
                </a:ln>
                <a:solidFill>
                  <a:srgbClr val="FF0000"/>
                </a:solidFill>
                <a:effectLst>
                  <a:outerShdw blurRad="38100" dist="32000" dir="5400000" algn="tl">
                    <a:srgbClr val="000000">
                      <a:alpha val="30000"/>
                    </a:srgbClr>
                  </a:outerShdw>
                </a:effectLst>
              </a:rPr>
              <a:t>behavior</a:t>
            </a:r>
            <a:r>
              <a:rPr lang="it-IT" sz="4000" dirty="0">
                <a:ln w="10160">
                  <a:solidFill>
                    <a:schemeClr val="accent3">
                      <a:lumMod val="75000"/>
                    </a:schemeClr>
                  </a:solidFill>
                  <a:prstDash val="solid"/>
                </a:ln>
                <a:solidFill>
                  <a:srgbClr val="FF0000"/>
                </a:solidFill>
                <a:effectLst>
                  <a:outerShdw blurRad="38100" dist="32000" dir="5400000" algn="tl">
                    <a:srgbClr val="000000">
                      <a:alpha val="30000"/>
                    </a:srgbClr>
                  </a:outerShdw>
                </a:effectLst>
              </a:rPr>
              <a:t>, </a:t>
            </a:r>
            <a:r>
              <a:rPr lang="it-IT" sz="4000" b="0" cap="none" spc="0" dirty="0" err="1">
                <a:ln w="10160">
                  <a:solidFill>
                    <a:schemeClr val="accent3">
                      <a:lumMod val="75000"/>
                    </a:schemeClr>
                  </a:solidFill>
                  <a:prstDash val="solid"/>
                </a:ln>
                <a:solidFill>
                  <a:srgbClr val="FF0000"/>
                </a:solidFill>
                <a:effectLst>
                  <a:outerShdw blurRad="38100" dist="32000" dir="5400000" algn="tl">
                    <a:srgbClr val="000000">
                      <a:alpha val="30000"/>
                    </a:srgbClr>
                  </a:outerShdw>
                </a:effectLst>
              </a:rPr>
              <a:t>emotions</a:t>
            </a:r>
            <a:r>
              <a:rPr lang="it-IT" sz="4000" b="0" cap="none" spc="0" dirty="0">
                <a:ln w="10160">
                  <a:solidFill>
                    <a:schemeClr val="accent3">
                      <a:lumMod val="75000"/>
                    </a:schemeClr>
                  </a:solidFill>
                  <a:prstDash val="solid"/>
                </a:ln>
                <a:solidFill>
                  <a:srgbClr val="FF0000"/>
                </a:solidFill>
                <a:effectLst>
                  <a:outerShdw blurRad="38100" dist="32000" dir="5400000" algn="tl">
                    <a:srgbClr val="000000">
                      <a:alpha val="30000"/>
                    </a:srgbClr>
                  </a:outerShdw>
                </a:effectLst>
              </a:rPr>
              <a:t> and social life.</a:t>
            </a:r>
          </a:p>
        </p:txBody>
      </p:sp>
      <p:sp>
        <p:nvSpPr>
          <p:cNvPr id="6" name="Rettangolo 5"/>
          <p:cNvSpPr/>
          <p:nvPr/>
        </p:nvSpPr>
        <p:spPr>
          <a:xfrm>
            <a:off x="0" y="1340768"/>
            <a:ext cx="9144000" cy="4985980"/>
          </a:xfrm>
          <a:prstGeom prst="rect">
            <a:avLst/>
          </a:prstGeom>
        </p:spPr>
        <p:txBody>
          <a:bodyPr wrap="square">
            <a:spAutoFit/>
          </a:bodyPr>
          <a:lstStyle/>
          <a:p>
            <a:pPr algn="just"/>
            <a:endParaRPr lang="en-US" sz="1600" i="1" dirty="0">
              <a:solidFill>
                <a:schemeClr val="bg1"/>
              </a:solidFill>
            </a:endParaRPr>
          </a:p>
          <a:p>
            <a:pPr algn="just"/>
            <a:endParaRPr lang="en-US" sz="1600" i="1" dirty="0">
              <a:solidFill>
                <a:schemeClr val="bg1"/>
              </a:solidFill>
            </a:endParaRPr>
          </a:p>
          <a:p>
            <a:pPr algn="just"/>
            <a:r>
              <a:rPr lang="en-US" i="1" dirty="0">
                <a:solidFill>
                  <a:schemeClr val="bg1"/>
                </a:solidFill>
              </a:rPr>
              <a:t>As the pandemic progressed people began to adapt. We couldn't do many of the things that we used to do and it influenced in the emotions and social life. Some people now prefer to stay at home, with family or closest friends for the fear of contagion. </a:t>
            </a:r>
          </a:p>
          <a:p>
            <a:pPr algn="just"/>
            <a:r>
              <a:rPr lang="en-US" i="1" dirty="0">
                <a:solidFill>
                  <a:schemeClr val="bg1"/>
                </a:solidFill>
              </a:rPr>
              <a:t>It is obvious that we became more careful and we followed restrictions put on us in the beginning of pandemic. We keep distance with other people, we wear masks and we wash  hands. Every time we leave home we check if we took our basic stuff such as phone, keys, wallet and now a mask. </a:t>
            </a:r>
          </a:p>
          <a:p>
            <a:pPr algn="just"/>
            <a:endParaRPr lang="en-US" i="1" dirty="0">
              <a:solidFill>
                <a:schemeClr val="bg1"/>
              </a:solidFill>
            </a:endParaRPr>
          </a:p>
          <a:p>
            <a:pPr algn="just"/>
            <a:endParaRPr lang="en-US" i="1" dirty="0">
              <a:solidFill>
                <a:schemeClr val="bg1"/>
              </a:solidFill>
            </a:endParaRPr>
          </a:p>
          <a:p>
            <a:pPr algn="just"/>
            <a:endParaRPr lang="en-US" i="1" dirty="0">
              <a:solidFill>
                <a:schemeClr val="bg1"/>
              </a:solidFill>
            </a:endParaRPr>
          </a:p>
          <a:p>
            <a:pPr algn="just"/>
            <a:endParaRPr lang="en-US" i="1" dirty="0">
              <a:solidFill>
                <a:schemeClr val="bg1"/>
              </a:solidFill>
            </a:endParaRPr>
          </a:p>
          <a:p>
            <a:pPr algn="just"/>
            <a:r>
              <a:rPr lang="en-US" i="1" dirty="0">
                <a:solidFill>
                  <a:schemeClr val="bg1"/>
                </a:solidFill>
              </a:rPr>
              <a:t>Our social life with no doubt has been limited to the minimum. </a:t>
            </a:r>
          </a:p>
          <a:p>
            <a:pPr algn="just"/>
            <a:r>
              <a:rPr lang="en-US" i="1" dirty="0">
                <a:solidFill>
                  <a:schemeClr val="bg1"/>
                </a:solidFill>
              </a:rPr>
              <a:t>We have stopped going to cinemas with friends and all planned school trips or holidays had </a:t>
            </a:r>
            <a:r>
              <a:rPr lang="en-US" i="1">
                <a:solidFill>
                  <a:schemeClr val="bg1"/>
                </a:solidFill>
              </a:rPr>
              <a:t>to be </a:t>
            </a:r>
            <a:r>
              <a:rPr lang="en-US" i="1" dirty="0">
                <a:solidFill>
                  <a:schemeClr val="bg1"/>
                </a:solidFill>
              </a:rPr>
              <a:t>cancelled. We almost forgot how it is like to eat in a restaurant or pizzeria but we have got used to wait for the delivery.</a:t>
            </a:r>
          </a:p>
          <a:p>
            <a:pPr algn="just"/>
            <a:endParaRPr lang="en-US" sz="1600" i="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645023"/>
            <a:ext cx="3476625" cy="11803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2261" y="5754738"/>
            <a:ext cx="3384376" cy="10748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9445" y="260648"/>
            <a:ext cx="8928992" cy="2585323"/>
          </a:xfrm>
          <a:prstGeom prst="rect">
            <a:avLst/>
          </a:prstGeom>
        </p:spPr>
        <p:txBody>
          <a:bodyPr wrap="square">
            <a:spAutoFit/>
          </a:bodyPr>
          <a:lstStyle/>
          <a:p>
            <a:pPr algn="just"/>
            <a:endParaRPr lang="en-US" i="1" dirty="0">
              <a:solidFill>
                <a:schemeClr val="bg1"/>
              </a:solidFill>
            </a:endParaRPr>
          </a:p>
          <a:p>
            <a:pPr algn="just"/>
            <a:endParaRPr lang="en-US" i="1" dirty="0">
              <a:solidFill>
                <a:schemeClr val="bg1"/>
              </a:solidFill>
            </a:endParaRPr>
          </a:p>
          <a:p>
            <a:pPr algn="just"/>
            <a:endParaRPr lang="en-US" i="1" dirty="0">
              <a:solidFill>
                <a:schemeClr val="bg1"/>
              </a:solidFill>
            </a:endParaRPr>
          </a:p>
          <a:p>
            <a:pPr algn="just"/>
            <a:r>
              <a:rPr lang="en-US" i="1" dirty="0">
                <a:solidFill>
                  <a:schemeClr val="bg1"/>
                </a:solidFill>
              </a:rPr>
              <a:t>The virus is like a cage that separates us from freedom, so it really affected our way of being, and how to relate to others.</a:t>
            </a:r>
          </a:p>
          <a:p>
            <a:pPr algn="just"/>
            <a:r>
              <a:rPr lang="en-US" i="1" dirty="0">
                <a:solidFill>
                  <a:schemeClr val="bg1"/>
                </a:solidFill>
              </a:rPr>
              <a:t>The only comfort is the fact that we are not alone in fighting this situation, the pain unites us and gives us hope and courage. </a:t>
            </a:r>
          </a:p>
          <a:p>
            <a:pPr algn="just"/>
            <a:r>
              <a:rPr lang="en-US" i="1" dirty="0">
                <a:solidFill>
                  <a:schemeClr val="bg1"/>
                </a:solidFill>
              </a:rPr>
              <a:t>Even though we can’t be physically united, we’re emotionally united, we’re all in this bad situation, so we can give  strength each other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91997"/>
            <a:ext cx="7620000" cy="205356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457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54992" y="1460976"/>
            <a:ext cx="8928992" cy="4525963"/>
          </a:xfrm>
        </p:spPr>
        <p:txBody>
          <a:bodyPr>
            <a:normAutofit/>
          </a:bodyPr>
          <a:lstStyle/>
          <a:p>
            <a:pPr marL="0" indent="0" algn="just">
              <a:buNone/>
            </a:pPr>
            <a:r>
              <a:rPr lang="en-US" sz="2000" i="1" dirty="0">
                <a:solidFill>
                  <a:schemeClr val="bg1"/>
                </a:solidFill>
              </a:rPr>
              <a:t>With the emergency of Covid-19 there have been many changes in the lives of all people. Habits, school, sports, work and other activities have suffered very serious damage. For almost a year, the whole world has been fighting the coronavirus pandemic and trying to end its problem as soon as possible. The world's greatest powers have made research a priority to protect the population. We must wear masks to protect ourselves and those around us.   Before the virus everything was normal, it was permitted to go to a bar with thirty people, to go to a big party in a house or to see your family and kiss your grandparents,  it’s not easy for us teenagers because have always been used to hanging out with our friends every weekend and to be with lots of people in a bar, now that’s impossible.</a:t>
            </a:r>
          </a:p>
          <a:p>
            <a:pPr marL="0" indent="0" algn="just">
              <a:buNone/>
            </a:pPr>
            <a:endParaRPr lang="en-US" i="1" dirty="0">
              <a:solidFill>
                <a:schemeClr val="bg1"/>
              </a:solidFill>
            </a:endParaRPr>
          </a:p>
        </p:txBody>
      </p:sp>
      <p:sp>
        <p:nvSpPr>
          <p:cNvPr id="9" name="Rettangolo 8"/>
          <p:cNvSpPr/>
          <p:nvPr/>
        </p:nvSpPr>
        <p:spPr>
          <a:xfrm>
            <a:off x="-2124744" y="260647"/>
            <a:ext cx="13288464" cy="1200329"/>
          </a:xfrm>
          <a:prstGeom prst="rect">
            <a:avLst/>
          </a:prstGeom>
          <a:noFill/>
        </p:spPr>
        <p:txBody>
          <a:bodyPr wrap="square" lIns="91440" tIns="45720" rIns="91440" bIns="45720">
            <a:spAutoFit/>
          </a:bodyPr>
          <a:lstStyle/>
          <a:p>
            <a:pPr algn="ctr"/>
            <a:r>
              <a:rPr lang="en-US" sz="3600" b="1" spc="50" dirty="0">
                <a:ln w="12700" cmpd="sng">
                  <a:solidFill>
                    <a:schemeClr val="accent1">
                      <a:lumMod val="75000"/>
                    </a:schemeClr>
                  </a:solidFill>
                  <a:prstDash val="solid"/>
                </a:ln>
                <a:solidFill>
                  <a:schemeClr val="bg1"/>
                </a:solidFill>
                <a:effectLst>
                  <a:glow rad="53100">
                    <a:schemeClr val="accent6">
                      <a:satMod val="180000"/>
                      <a:alpha val="30000"/>
                    </a:schemeClr>
                  </a:glow>
                </a:effectLst>
                <a:latin typeface="Batang" panose="02030600000101010101" pitchFamily="18" charset="-127"/>
                <a:ea typeface="Batang" panose="02030600000101010101" pitchFamily="18" charset="-127"/>
              </a:rPr>
              <a:t>Differences between before and after</a:t>
            </a:r>
          </a:p>
          <a:p>
            <a:pPr algn="ctr"/>
            <a:r>
              <a:rPr lang="en-US" sz="3600" b="1" spc="50" dirty="0">
                <a:ln w="12700" cmpd="sng">
                  <a:solidFill>
                    <a:schemeClr val="accent1">
                      <a:lumMod val="75000"/>
                    </a:schemeClr>
                  </a:solidFill>
                  <a:prstDash val="solid"/>
                </a:ln>
                <a:solidFill>
                  <a:schemeClr val="bg1"/>
                </a:solidFill>
                <a:effectLst>
                  <a:glow rad="53100">
                    <a:schemeClr val="accent6">
                      <a:satMod val="180000"/>
                      <a:alpha val="30000"/>
                    </a:schemeClr>
                  </a:glow>
                </a:effectLst>
                <a:latin typeface="Batang" panose="02030600000101010101" pitchFamily="18" charset="-127"/>
                <a:ea typeface="Batang" panose="02030600000101010101" pitchFamily="18" charset="-127"/>
              </a:rPr>
              <a:t> covid-19</a:t>
            </a:r>
            <a:endParaRPr lang="it-IT" sz="3600" b="1" spc="50" dirty="0">
              <a:ln w="12700" cmpd="sng">
                <a:solidFill>
                  <a:schemeClr val="accent1">
                    <a:lumMod val="75000"/>
                  </a:schemeClr>
                </a:solidFill>
                <a:prstDash val="solid"/>
              </a:ln>
              <a:solidFill>
                <a:schemeClr val="bg1"/>
              </a:solidFill>
              <a:effectLst>
                <a:glow rad="53100">
                  <a:schemeClr val="accent6">
                    <a:satMod val="180000"/>
                    <a:alpha val="30000"/>
                  </a:schemeClr>
                </a:glow>
              </a:effectLst>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406" y="4937131"/>
            <a:ext cx="3168352" cy="1241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783" y="4937131"/>
            <a:ext cx="3384376" cy="1241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ttangolo 9"/>
          <p:cNvSpPr/>
          <p:nvPr/>
        </p:nvSpPr>
        <p:spPr>
          <a:xfrm>
            <a:off x="1198502" y="6245384"/>
            <a:ext cx="1440160" cy="369332"/>
          </a:xfrm>
          <a:prstGeom prst="rect">
            <a:avLst/>
          </a:prstGeom>
        </p:spPr>
        <p:txBody>
          <a:bodyPr wrap="square">
            <a:spAutoFit/>
          </a:bodyPr>
          <a:lstStyle/>
          <a:p>
            <a:pPr algn="ctr"/>
            <a:r>
              <a:rPr lang="it-IT" dirty="0">
                <a:solidFill>
                  <a:schemeClr val="bg1"/>
                </a:solidFill>
                <a:latin typeface="Arial Black" panose="020B0A04020102020204" pitchFamily="34" charset="0"/>
              </a:rPr>
              <a:t>BEFORE</a:t>
            </a:r>
          </a:p>
        </p:txBody>
      </p:sp>
      <p:sp>
        <p:nvSpPr>
          <p:cNvPr id="11" name="Rettangolo 10"/>
          <p:cNvSpPr/>
          <p:nvPr/>
        </p:nvSpPr>
        <p:spPr>
          <a:xfrm>
            <a:off x="6712486" y="6203970"/>
            <a:ext cx="1031051" cy="369332"/>
          </a:xfrm>
          <a:prstGeom prst="rect">
            <a:avLst/>
          </a:prstGeom>
        </p:spPr>
        <p:txBody>
          <a:bodyPr wrap="none">
            <a:spAutoFit/>
          </a:bodyPr>
          <a:lstStyle/>
          <a:p>
            <a:r>
              <a:rPr lang="it-IT" dirty="0">
                <a:solidFill>
                  <a:schemeClr val="bg1"/>
                </a:solidFill>
                <a:latin typeface="Arial Black" panose="020B0A04020102020204" pitchFamily="34" charset="0"/>
              </a:rPr>
              <a:t>AFTER</a:t>
            </a:r>
          </a:p>
        </p:txBody>
      </p:sp>
    </p:spTree>
    <p:extLst>
      <p:ext uri="{BB962C8B-B14F-4D97-AF65-F5344CB8AC3E}">
        <p14:creationId xmlns:p14="http://schemas.microsoft.com/office/powerpoint/2010/main" val="3456871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5251" y="404664"/>
            <a:ext cx="8712968" cy="2308324"/>
          </a:xfrm>
          <a:prstGeom prst="rect">
            <a:avLst/>
          </a:prstGeom>
        </p:spPr>
        <p:txBody>
          <a:bodyPr wrap="square">
            <a:spAutoFit/>
          </a:bodyPr>
          <a:lstStyle/>
          <a:p>
            <a:pPr algn="just"/>
            <a:r>
              <a:rPr lang="en-US" i="1" dirty="0">
                <a:solidFill>
                  <a:schemeClr val="bg1"/>
                </a:solidFill>
              </a:rPr>
              <a:t>On the other hand, there are advantages, too. When we had the lockdown, time stopped and we saw things that could never been seen under the pressure of routine. We started spending time with our families, we visited the countryside to get exercise and notice the beauty of nature. We observed what there was outside our windows and the whole change of seasons. Everything was there but we had never noticed it.</a:t>
            </a:r>
          </a:p>
          <a:p>
            <a:pPr algn="just"/>
            <a:r>
              <a:rPr lang="en-US" i="1" dirty="0">
                <a:solidFill>
                  <a:schemeClr val="bg1"/>
                </a:solidFill>
              </a:rPr>
              <a:t>In conclusion, Coronavirus is a horrible and deadly virus but apart from these disadvantages there are some advantages. Without this condition we would never experience the good part of life.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84655"/>
            <a:ext cx="2937085" cy="172558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Home\Downloads\IMG_20200329_1450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684654"/>
            <a:ext cx="2862175" cy="18480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ttangolo 2"/>
          <p:cNvSpPr/>
          <p:nvPr/>
        </p:nvSpPr>
        <p:spPr>
          <a:xfrm>
            <a:off x="124704" y="4434120"/>
            <a:ext cx="8809237" cy="1754326"/>
          </a:xfrm>
          <a:prstGeom prst="rect">
            <a:avLst/>
          </a:prstGeom>
        </p:spPr>
        <p:txBody>
          <a:bodyPr wrap="square">
            <a:spAutoFit/>
          </a:bodyPr>
          <a:lstStyle/>
          <a:p>
            <a:r>
              <a:rPr lang="en-US" i="1" dirty="0">
                <a:solidFill>
                  <a:schemeClr val="bg1"/>
                </a:solidFill>
              </a:rPr>
              <a:t>Our lives are unavoidably different in the wake of COVID-19, and they are likely to stay that way until the outbreak is contained or treatments and vaccines become available. This is what our lives look like now. February feels like it happened a long time ago. But it is not all disastrous. We are newly appreciative of the things we’ve happily jettisoned along with our routines, the things we miss having in our lives, and the ways we’ve adapted to keep joy, connection and fresh possibility in our lives. </a:t>
            </a:r>
            <a:endParaRPr lang="it-IT" i="1" dirty="0">
              <a:solidFill>
                <a:schemeClr val="bg1"/>
              </a:solidFill>
            </a:endParaRPr>
          </a:p>
        </p:txBody>
      </p:sp>
    </p:spTree>
    <p:extLst>
      <p:ext uri="{BB962C8B-B14F-4D97-AF65-F5344CB8AC3E}">
        <p14:creationId xmlns:p14="http://schemas.microsoft.com/office/powerpoint/2010/main" val="163144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latin typeface="Batang" panose="02030600000101010101" pitchFamily="18" charset="-127"/>
                <a:ea typeface="Batang" panose="02030600000101010101" pitchFamily="18" charset="-127"/>
              </a:rPr>
              <a:t> </a:t>
            </a:r>
            <a:endParaRPr lang="it-IT" dirty="0">
              <a:latin typeface="Batang" panose="02030600000101010101" pitchFamily="18" charset="-127"/>
              <a:ea typeface="Batang" panose="02030600000101010101" pitchFamily="18" charset="-127"/>
            </a:endParaRPr>
          </a:p>
        </p:txBody>
      </p:sp>
      <p:sp>
        <p:nvSpPr>
          <p:cNvPr id="4" name="Rettangolo 3"/>
          <p:cNvSpPr/>
          <p:nvPr/>
        </p:nvSpPr>
        <p:spPr>
          <a:xfrm>
            <a:off x="373707" y="-64552"/>
            <a:ext cx="8138186" cy="1477328"/>
          </a:xfrm>
          <a:prstGeom prst="rect">
            <a:avLst/>
          </a:prstGeom>
          <a:noFill/>
        </p:spPr>
        <p:txBody>
          <a:bodyPr wrap="square" lIns="91440" tIns="45720" rIns="91440" bIns="45720">
            <a:spAutoFit/>
          </a:bodyPr>
          <a:lstStyle/>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tang" panose="02030600000101010101" pitchFamily="18" charset="-127"/>
                <a:ea typeface="Batang" panose="02030600000101010101" pitchFamily="18" charset="-127"/>
              </a:rPr>
              <a:t> </a:t>
            </a:r>
            <a:r>
              <a:rPr lang="en-US" sz="3600" b="1" cap="none" spc="300" dirty="0">
                <a:ln w="11430" cmpd="sng">
                  <a:solidFill>
                    <a:schemeClr val="accent6">
                      <a:lumMod val="60000"/>
                      <a:lumOff val="40000"/>
                    </a:schemeClr>
                  </a:solidFill>
                  <a:prstDash val="solid"/>
                  <a:miter lim="800000"/>
                </a:ln>
                <a:solidFill>
                  <a:schemeClr val="accent1">
                    <a:lumMod val="75000"/>
                  </a:schemeClr>
                </a:solidFill>
                <a:effectLst>
                  <a:glow rad="45500">
                    <a:schemeClr val="accent1">
                      <a:satMod val="220000"/>
                      <a:alpha val="35000"/>
                    </a:schemeClr>
                  </a:glow>
                </a:effectLst>
                <a:latin typeface="Batang" panose="02030600000101010101" pitchFamily="18" charset="-127"/>
                <a:ea typeface="Batang" panose="02030600000101010101" pitchFamily="18" charset="-127"/>
              </a:rPr>
              <a:t>Country- differences how the students react</a:t>
            </a:r>
            <a:endParaRPr lang="it-IT" sz="3600" b="1" cap="none" spc="300" dirty="0">
              <a:ln w="11430" cmpd="sng">
                <a:solidFill>
                  <a:schemeClr val="accent6">
                    <a:lumMod val="60000"/>
                    <a:lumOff val="40000"/>
                  </a:schemeClr>
                </a:solidFill>
                <a:prstDash val="solid"/>
                <a:miter lim="800000"/>
              </a:ln>
              <a:solidFill>
                <a:schemeClr val="accent1">
                  <a:lumMod val="75000"/>
                </a:schemeClr>
              </a:solidFill>
              <a:effectLst>
                <a:glow rad="45500">
                  <a:schemeClr val="accent1">
                    <a:satMod val="220000"/>
                    <a:alpha val="35000"/>
                  </a:schemeClr>
                </a:glow>
              </a:effectLst>
            </a:endParaRPr>
          </a:p>
        </p:txBody>
      </p:sp>
      <p:sp>
        <p:nvSpPr>
          <p:cNvPr id="6" name="Rettangolo 5"/>
          <p:cNvSpPr/>
          <p:nvPr/>
        </p:nvSpPr>
        <p:spPr>
          <a:xfrm>
            <a:off x="107504" y="1124744"/>
            <a:ext cx="8856984" cy="2800767"/>
          </a:xfrm>
          <a:prstGeom prst="rect">
            <a:avLst/>
          </a:prstGeom>
        </p:spPr>
        <p:txBody>
          <a:bodyPr wrap="square">
            <a:spAutoFit/>
          </a:bodyPr>
          <a:lstStyle/>
          <a:p>
            <a:pPr algn="just"/>
            <a:endParaRPr lang="en-US" sz="1600" i="1" dirty="0">
              <a:solidFill>
                <a:schemeClr val="bg1"/>
              </a:solidFill>
            </a:endParaRPr>
          </a:p>
          <a:p>
            <a:pPr algn="just"/>
            <a:r>
              <a:rPr lang="en-US" sz="1600" i="1" dirty="0">
                <a:solidFill>
                  <a:schemeClr val="bg1"/>
                </a:solidFill>
              </a:rPr>
              <a:t>One area that has been hit hard is education. Students had to switch to online learning or those who continue to go in attendance must also respect the restrictions here. It was a very difficult period.  Permanent sitting in front of the computer is very tiring and painful for the eyes. Not being able to leave home or meet friends was very sad.  Fortunately, thanks to the development of the Internet, we can easily contact others without leaving home. It leaves all the pupils a bit of nostalgia and a bitter taste in the knowledge that they cannot see teachers and classmates. In fact, going to school was taken for granted and we would never have imagined such a complicated situation. The school has implemented security measures, and it helped the students when they were in quarantine to reach the level of knowledge that is necessary for the next school year.</a:t>
            </a:r>
            <a:r>
              <a:rPr lang="it-IT" sz="1600" i="1" dirty="0">
                <a:solidFill>
                  <a:schemeClr val="bg1"/>
                </a:solidFill>
              </a:rPr>
              <a:t> </a:t>
            </a:r>
            <a:r>
              <a:rPr lang="en-US" sz="1600" i="1" dirty="0">
                <a:solidFill>
                  <a:schemeClr val="bg1"/>
                </a:solidFill>
              </a:rPr>
              <a:t>The coronavirus has affected us equally, despite the fact that we all come from different parts of Europe, with no substantial differences.</a:t>
            </a:r>
            <a:endParaRPr lang="it-IT" sz="1600" i="1"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581128"/>
            <a:ext cx="3381375" cy="19004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631233"/>
            <a:ext cx="3594312" cy="18861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824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 </a:t>
            </a:r>
            <a:endParaRPr lang="it-IT" dirty="0">
              <a:solidFill>
                <a:schemeClr val="bg1"/>
              </a:solidFill>
            </a:endParaRPr>
          </a:p>
        </p:txBody>
      </p:sp>
      <p:sp>
        <p:nvSpPr>
          <p:cNvPr id="3" name="Segnaposto contenuto 2"/>
          <p:cNvSpPr>
            <a:spLocks noGrp="1"/>
          </p:cNvSpPr>
          <p:nvPr>
            <p:ph idx="1"/>
          </p:nvPr>
        </p:nvSpPr>
        <p:spPr>
          <a:xfrm>
            <a:off x="107504" y="1600201"/>
            <a:ext cx="8856984" cy="4061048"/>
          </a:xfrm>
        </p:spPr>
        <p:txBody>
          <a:bodyPr>
            <a:noAutofit/>
          </a:bodyPr>
          <a:lstStyle/>
          <a:p>
            <a:pPr marL="0" indent="0" algn="just">
              <a:buNone/>
            </a:pPr>
            <a:r>
              <a:rPr lang="en-US" sz="1800" i="1" dirty="0">
                <a:solidFill>
                  <a:schemeClr val="bg1"/>
                </a:solidFill>
              </a:rPr>
              <a:t>In Poland:</a:t>
            </a:r>
          </a:p>
          <a:p>
            <a:pPr marL="0" indent="0" algn="just">
              <a:buNone/>
            </a:pPr>
            <a:r>
              <a:rPr lang="en-US" sz="1800" i="1" dirty="0">
                <a:solidFill>
                  <a:schemeClr val="bg1"/>
                </a:solidFill>
              </a:rPr>
              <a:t>The Polish government continues to introduce new restrictions. It has decided to extend the lockdown in the gastronomy, culture and fitness sectors. Restaurants, cinemas, theaters, and gyms will remain closed. Shopping malls reopened under strict sanitary regulations and with customer limits. However, the schools in Poland remain closed (remote learning). </a:t>
            </a:r>
          </a:p>
          <a:p>
            <a:pPr marL="0" indent="0" algn="just">
              <a:buNone/>
            </a:pPr>
            <a:r>
              <a:rPr lang="en-US" sz="1800" i="1" dirty="0">
                <a:solidFill>
                  <a:schemeClr val="bg1"/>
                </a:solidFill>
              </a:rPr>
              <a:t>The COVID-19 pandemic takes a significant toll on the mental health of young people. Young people in Poland have struggled mostly with feelings of loneliness, isolation, boredom and mental exhaustion. The younger respondents have found it especially hard to deal with movement or travel restrictions, isolation from family, friends or other people in general, monotony and restrictions on their liberties. Others mentioned difficult family relationships and a lack of personal space at home as the cause of their problems.</a:t>
            </a:r>
          </a:p>
          <a:p>
            <a:pPr marL="0" indent="0" algn="just">
              <a:buNone/>
            </a:pPr>
            <a:endParaRPr lang="it-IT" sz="1800" i="1" dirty="0">
              <a:solidFill>
                <a:schemeClr val="bg1"/>
              </a:solidFill>
            </a:endParaRPr>
          </a:p>
        </p:txBody>
      </p:sp>
      <p:sp>
        <p:nvSpPr>
          <p:cNvPr id="4" name="Rettangolo 3"/>
          <p:cNvSpPr/>
          <p:nvPr/>
        </p:nvSpPr>
        <p:spPr>
          <a:xfrm>
            <a:off x="0" y="0"/>
            <a:ext cx="9073008" cy="1446550"/>
          </a:xfrm>
          <a:prstGeom prst="rect">
            <a:avLst/>
          </a:prstGeom>
          <a:noFill/>
        </p:spPr>
        <p:txBody>
          <a:bodyPr wrap="square" lIns="91440" tIns="45720" rIns="91440" bIns="45720">
            <a:spAutoFit/>
          </a:bodyPr>
          <a:lstStyle/>
          <a:p>
            <a:pPr algn="ctr"/>
            <a:r>
              <a:rPr lang="en-US" sz="4400" b="0" cap="none" spc="0" dirty="0">
                <a:ln w="10160">
                  <a:solidFill>
                    <a:srgbClr val="FFFF00"/>
                  </a:solidFill>
                  <a:prstDash val="solid"/>
                </a:ln>
                <a:solidFill>
                  <a:schemeClr val="bg1"/>
                </a:solidFill>
                <a:effectLst>
                  <a:outerShdw blurRad="38100" dist="32000" dir="5400000" algn="tl">
                    <a:srgbClr val="000000">
                      <a:alpha val="30000"/>
                    </a:srgbClr>
                  </a:outerShdw>
                </a:effectLst>
              </a:rPr>
              <a:t>What have the schools and society done</a:t>
            </a:r>
            <a:r>
              <a:rPr lang="en-US" sz="4400" dirty="0">
                <a:ln w="10160">
                  <a:solidFill>
                    <a:srgbClr val="FFFF00"/>
                  </a:solidFill>
                  <a:prstDash val="solid"/>
                </a:ln>
                <a:solidFill>
                  <a:schemeClr val="bg1"/>
                </a:solidFill>
                <a:effectLst>
                  <a:outerShdw blurRad="38100" dist="32000" dir="5400000" algn="tl">
                    <a:srgbClr val="000000">
                      <a:alpha val="30000"/>
                    </a:srgbClr>
                  </a:outerShdw>
                </a:effectLst>
              </a:rPr>
              <a:t>? Decrease in depression?</a:t>
            </a:r>
            <a:endParaRPr lang="it-IT" sz="4400" b="0" cap="none" spc="0" dirty="0">
              <a:ln w="10160">
                <a:solidFill>
                  <a:srgbClr val="FFFF00"/>
                </a:solidFill>
                <a:prstDash val="solid"/>
              </a:ln>
              <a:solidFill>
                <a:schemeClr val="bg1"/>
              </a:solidFill>
              <a:effectLst>
                <a:outerShdw blurRad="38100" dist="32000" dir="5400000" algn="tl">
                  <a:srgbClr val="000000">
                    <a:alpha val="30000"/>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244" y="4857164"/>
            <a:ext cx="2809331" cy="20008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857164"/>
            <a:ext cx="3810000" cy="1990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8493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60648"/>
            <a:ext cx="9144000" cy="4525963"/>
          </a:xfrm>
        </p:spPr>
        <p:txBody>
          <a:bodyPr>
            <a:normAutofit fontScale="70000" lnSpcReduction="20000"/>
          </a:bodyPr>
          <a:lstStyle/>
          <a:p>
            <a:pPr marL="0" indent="0" algn="just">
              <a:buNone/>
            </a:pPr>
            <a:r>
              <a:rPr lang="en-US" sz="2900" i="1" dirty="0">
                <a:solidFill>
                  <a:schemeClr val="bg1"/>
                </a:solidFill>
              </a:rPr>
              <a:t>In Spain:</a:t>
            </a:r>
          </a:p>
          <a:p>
            <a:pPr marL="0" indent="0" algn="just">
              <a:buNone/>
            </a:pPr>
            <a:r>
              <a:rPr lang="en-US" i="1" dirty="0">
                <a:solidFill>
                  <a:schemeClr val="bg1"/>
                </a:solidFill>
              </a:rPr>
              <a:t>in the school everything is different now, you have to bring with you the disinfectant gel wherever you go and in the breaks the children are not allowed to play with the ball, everything has changed.</a:t>
            </a:r>
          </a:p>
          <a:p>
            <a:pPr marL="0" indent="0" algn="just">
              <a:buNone/>
            </a:pPr>
            <a:r>
              <a:rPr lang="en-US" i="1" dirty="0">
                <a:solidFill>
                  <a:schemeClr val="bg1"/>
                </a:solidFill>
              </a:rPr>
              <a:t>The school has implemented security measures and they have helped the students in quarantine.</a:t>
            </a:r>
          </a:p>
          <a:p>
            <a:pPr marL="0" indent="0" algn="just">
              <a:buNone/>
            </a:pPr>
            <a:r>
              <a:rPr lang="en-US" i="1" dirty="0">
                <a:solidFill>
                  <a:schemeClr val="bg1"/>
                </a:solidFill>
              </a:rPr>
              <a:t>The Spanish society has shown a feeling of solidarity that they don’t know that it was there. When the virus ends we will be the happiest people in the world. </a:t>
            </a:r>
          </a:p>
          <a:p>
            <a:pPr marL="0" indent="0" algn="just">
              <a:buNone/>
            </a:pPr>
            <a:r>
              <a:rPr lang="en-US" i="1" dirty="0">
                <a:solidFill>
                  <a:schemeClr val="bg1"/>
                </a:solidFill>
              </a:rPr>
              <a:t>When the pandemic started everyone was confused, it was something new for most people and not being able to go outside was very hard for everyone. The lockdown caused a big psychological impact: depression, anxiety, fear, due to the isolation, loneliness, and ignorance that the situation entails.</a:t>
            </a:r>
          </a:p>
          <a:p>
            <a:pPr marL="0" indent="0" algn="just">
              <a:buNone/>
            </a:pPr>
            <a:endParaRPr lang="it-IT" i="1" dirty="0">
              <a:solidFill>
                <a:schemeClr val="bg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437112"/>
            <a:ext cx="3278138"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457017"/>
            <a:ext cx="3299073" cy="18523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87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8533" y="188640"/>
            <a:ext cx="8928992" cy="4770537"/>
          </a:xfrm>
          <a:prstGeom prst="rect">
            <a:avLst/>
          </a:prstGeom>
        </p:spPr>
        <p:txBody>
          <a:bodyPr wrap="square">
            <a:spAutoFit/>
          </a:bodyPr>
          <a:lstStyle/>
          <a:p>
            <a:pPr algn="just"/>
            <a:endParaRPr lang="en-US" sz="2000" i="1" dirty="0">
              <a:solidFill>
                <a:schemeClr val="bg1"/>
              </a:solidFill>
            </a:endParaRPr>
          </a:p>
          <a:p>
            <a:pPr algn="just"/>
            <a:r>
              <a:rPr lang="en-US" sz="2000" i="1" dirty="0">
                <a:solidFill>
                  <a:schemeClr val="bg1"/>
                </a:solidFill>
              </a:rPr>
              <a:t>In Italy:</a:t>
            </a:r>
          </a:p>
          <a:p>
            <a:pPr algn="just"/>
            <a:endParaRPr lang="en-US" sz="2000" i="1" dirty="0">
              <a:solidFill>
                <a:schemeClr val="bg1"/>
              </a:solidFill>
            </a:endParaRPr>
          </a:p>
          <a:p>
            <a:pPr algn="just"/>
            <a:r>
              <a:rPr lang="en-US" sz="2000" i="1" dirty="0">
                <a:solidFill>
                  <a:schemeClr val="bg1"/>
                </a:solidFill>
              </a:rPr>
              <a:t>Our Italian government has tried to do everything possible </a:t>
            </a:r>
          </a:p>
          <a:p>
            <a:pPr algn="just"/>
            <a:r>
              <a:rPr lang="en-US" sz="2000" i="1" dirty="0">
                <a:solidFill>
                  <a:schemeClr val="bg1"/>
                </a:solidFill>
              </a:rPr>
              <a:t>to address this difficult situation, has helped Italian citizens through the provision of bonuses and benefits, such as shopping vouchers, babysitting vouchers, discounts for shops.</a:t>
            </a:r>
          </a:p>
          <a:p>
            <a:pPr algn="just"/>
            <a:r>
              <a:rPr lang="en-US" sz="2000" i="1" dirty="0">
                <a:solidFill>
                  <a:schemeClr val="bg1"/>
                </a:solidFill>
              </a:rPr>
              <a:t>Then our country was divided by the government into three colors: red zone, orange zone, yellow zone, depending on the situation, to contain the virus.</a:t>
            </a:r>
          </a:p>
          <a:p>
            <a:pPr algn="just"/>
            <a:r>
              <a:rPr lang="en-US" sz="2000" i="1" dirty="0">
                <a:solidFill>
                  <a:schemeClr val="bg1"/>
                </a:solidFill>
              </a:rPr>
              <a:t>At first the students did the learning at a distance, during the quarantine the school moved on our computers and cell phones, the students followed the lessons from their rooms.</a:t>
            </a:r>
          </a:p>
          <a:p>
            <a:pPr algn="just"/>
            <a:r>
              <a:rPr lang="en-US" sz="2000" i="1" dirty="0">
                <a:solidFill>
                  <a:schemeClr val="bg1"/>
                </a:solidFill>
              </a:rPr>
              <a:t>The coronavirus not only hit us from the outside but also from the inside, it hit our emotions, our thoughts, our hopes. It has changed us deeply.</a:t>
            </a:r>
          </a:p>
          <a:p>
            <a:pPr algn="just"/>
            <a:r>
              <a:rPr lang="en-US" sz="2000" i="1" dirty="0">
                <a:solidFill>
                  <a:schemeClr val="bg1"/>
                </a:solidFill>
              </a:rPr>
              <a:t>He crushed us, left us empty, with little hope for the future</a:t>
            </a:r>
            <a:r>
              <a:rPr lang="en-US" sz="2400" i="1" dirty="0">
                <a:solidFill>
                  <a:schemeClr val="bg1"/>
                </a:solidFill>
              </a:rPr>
              <a: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0"/>
            <a:ext cx="2573317" cy="144877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9042" y="4985329"/>
            <a:ext cx="3669053" cy="1651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46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8721" y="1628800"/>
            <a:ext cx="9036496" cy="2585323"/>
          </a:xfrm>
          <a:prstGeom prst="rect">
            <a:avLst/>
          </a:prstGeom>
        </p:spPr>
        <p:txBody>
          <a:bodyPr wrap="square">
            <a:spAutoFit/>
          </a:bodyPr>
          <a:lstStyle/>
          <a:p>
            <a:r>
              <a:rPr lang="en-US" i="1" dirty="0">
                <a:solidFill>
                  <a:schemeClr val="bg1"/>
                </a:solidFill>
              </a:rPr>
              <a:t>In Greece</a:t>
            </a:r>
          </a:p>
          <a:p>
            <a:pPr algn="just"/>
            <a:r>
              <a:rPr lang="en-US" i="1" dirty="0">
                <a:solidFill>
                  <a:schemeClr val="bg1"/>
                </a:solidFill>
              </a:rPr>
              <a:t>Greece is a country famous for nightlife. People from all around the world were gathering here in order to have fun, go to &lt;&lt;</a:t>
            </a:r>
            <a:r>
              <a:rPr lang="en-US" i="1" dirty="0" err="1">
                <a:solidFill>
                  <a:schemeClr val="bg1"/>
                </a:solidFill>
              </a:rPr>
              <a:t>Bouzoukia</a:t>
            </a:r>
            <a:r>
              <a:rPr lang="en-US" i="1" dirty="0">
                <a:solidFill>
                  <a:schemeClr val="bg1"/>
                </a:solidFill>
              </a:rPr>
              <a:t>&gt;&gt;  (which is a music center), or even taste delicious meals like Souvlaki or Tzatziki, in local restaurants called &lt;&lt;</a:t>
            </a:r>
            <a:r>
              <a:rPr lang="en-US" i="1" dirty="0" err="1">
                <a:solidFill>
                  <a:schemeClr val="bg1"/>
                </a:solidFill>
              </a:rPr>
              <a:t>Taverna</a:t>
            </a:r>
            <a:r>
              <a:rPr lang="en-US" i="1" dirty="0">
                <a:solidFill>
                  <a:schemeClr val="bg1"/>
                </a:solidFill>
              </a:rPr>
              <a:t>&gt;&gt; . Is such a shame that our government had canceled all those activities. And that is only the beginning. Our routine as teens has changed completely.</a:t>
            </a:r>
          </a:p>
          <a:p>
            <a:pPr algn="just"/>
            <a:r>
              <a:rPr lang="en-US" i="1" dirty="0">
                <a:solidFill>
                  <a:schemeClr val="bg1"/>
                </a:solidFill>
              </a:rPr>
              <a:t>School and activities were part of our life.  Now the whole country is in quarantine and we can do nothing about that.  But that is our reality and for the good of the society we must obey to the government.</a:t>
            </a:r>
            <a:endParaRPr lang="it-IT" i="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063" y="173064"/>
            <a:ext cx="3028950" cy="15144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581128"/>
            <a:ext cx="2532789" cy="18995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4626706"/>
            <a:ext cx="2711297" cy="18084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555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1582341"/>
            <a:ext cx="9144000" cy="3416320"/>
          </a:xfrm>
          <a:prstGeom prst="rect">
            <a:avLst/>
          </a:prstGeom>
        </p:spPr>
        <p:txBody>
          <a:bodyPr wrap="square">
            <a:spAutoFit/>
          </a:bodyPr>
          <a:lstStyle/>
          <a:p>
            <a:r>
              <a:rPr lang="en-US" i="1" dirty="0">
                <a:solidFill>
                  <a:schemeClr val="bg1"/>
                </a:solidFill>
              </a:rPr>
              <a:t>In Denmark:</a:t>
            </a:r>
          </a:p>
          <a:p>
            <a:r>
              <a:rPr lang="en-US" i="1" dirty="0">
                <a:solidFill>
                  <a:schemeClr val="bg1"/>
                </a:solidFill>
              </a:rPr>
              <a:t>In Denmark we are really affected by the Corona situation again. Mette </a:t>
            </a:r>
            <a:r>
              <a:rPr lang="en-US" i="1" dirty="0" err="1">
                <a:solidFill>
                  <a:schemeClr val="bg1"/>
                </a:solidFill>
              </a:rPr>
              <a:t>Frederiksen</a:t>
            </a:r>
            <a:r>
              <a:rPr lang="en-US" i="1" dirty="0">
                <a:solidFill>
                  <a:schemeClr val="bg1"/>
                </a:solidFill>
              </a:rPr>
              <a:t> our prime minister has decided to shut down Denmark again. All kind of schools are closed and we have virtual class, the bars, restaurants and so on is closed, and soon will all </a:t>
            </a:r>
            <a:r>
              <a:rPr lang="en-US" i="1" dirty="0" err="1">
                <a:solidFill>
                  <a:schemeClr val="bg1"/>
                </a:solidFill>
              </a:rPr>
              <a:t>shoppingmalls</a:t>
            </a:r>
            <a:r>
              <a:rPr lang="en-US" i="1" dirty="0">
                <a:solidFill>
                  <a:schemeClr val="bg1"/>
                </a:solidFill>
              </a:rPr>
              <a:t> be closed too, so it’s only the necessary stores that are open. Mette Frederiksen started the first restrictions the 9th of December, where it was only the big cities that were under lockdown. Now it’s all of Denmark and the last restrictions will be followed through the 25th of December to a least the 4th of January. The Prime minister described the coronavirus as very serious, because our number of infected is on the rise. Under half of the beds in the Danish hospitals are reserved for Corona patients, and it’s only people with severe illness who are allowed to go to the hospital and the doctor. Before the Corona Denmark was a very happy and open country, now people are living in fear and our distance to each other is extreme.</a:t>
            </a:r>
            <a:endParaRPr lang="it-IT" i="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526" y="190180"/>
            <a:ext cx="6096000" cy="15760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5130093"/>
            <a:ext cx="3071298" cy="17281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13771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TotalTime>
  <Words>1633</Words>
  <Application>Microsoft Macintosh PowerPoint</Application>
  <PresentationFormat>Pokaz na ekranie (4:3)</PresentationFormat>
  <Paragraphs>58</Paragraphs>
  <Slides>11</Slides>
  <Notes>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Batang</vt:lpstr>
      <vt:lpstr>Arial</vt:lpstr>
      <vt:lpstr>Arial Black</vt:lpstr>
      <vt:lpstr>Calibri</vt:lpstr>
      <vt:lpstr>Tema di Office</vt:lpstr>
      <vt:lpstr>Prezentacja programu PowerPoint</vt:lpstr>
      <vt:lpstr>Prezentacja programu PowerPoint</vt:lpstr>
      <vt:lpstr>Prezentacja programu PowerPoint</vt:lpstr>
      <vt:lpstr> </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Davide</dc:creator>
  <cp:lastModifiedBy>Pawel Posnik</cp:lastModifiedBy>
  <cp:revision>38</cp:revision>
  <dcterms:created xsi:type="dcterms:W3CDTF">2020-12-13T21:31:12Z</dcterms:created>
  <dcterms:modified xsi:type="dcterms:W3CDTF">2020-12-27T12:16:31Z</dcterms:modified>
</cp:coreProperties>
</file>