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EDCD3-4FC9-F5E8-2009-C6B056D8C491}" v="1707" dt="2020-12-16T21:10:04.644"/>
    <p1510:client id="{6C09F8B5-3483-4FA5-A63E-180A4EC53573}" v="517" dt="2020-12-16T13:54:18.210"/>
    <p1510:client id="{6CF99AFF-3242-F45D-378C-F368ADA81D5E}" v="309" dt="2020-12-16T21:37:58.280"/>
    <p1510:client id="{9671088A-0EF3-046F-7612-2216FF5B6C64}" v="428" dt="2020-12-16T14:21:13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F7D18-6A02-4512-B59D-B46BAC943C3C}" type="doc">
      <dgm:prSet loTypeId="urn:microsoft.com/office/officeart/2005/8/layout/arrow2" loCatId="process" qsTypeId="urn:microsoft.com/office/officeart/2005/8/quickstyle/simple4" qsCatId="simple" csTypeId="urn:microsoft.com/office/officeart/2005/8/colors/accent5_3" csCatId="accent5" phldr="1"/>
      <dgm:spPr/>
    </dgm:pt>
    <dgm:pt modelId="{D4BB8AFF-664E-42F3-956C-F22874518F9C}">
      <dgm:prSet phldrT="[Text]" phldr="0"/>
      <dgm:spPr/>
      <dgm:t>
        <a:bodyPr/>
        <a:lstStyle/>
        <a:p>
          <a:pPr rtl="0"/>
          <a:r>
            <a:rPr lang="en-US" b="0" dirty="0">
              <a:solidFill>
                <a:schemeClr val="tx1"/>
              </a:solidFill>
              <a:highlight>
                <a:srgbClr val="000000"/>
              </a:highlight>
              <a:latin typeface="Berlin Sans FB"/>
              <a:ea typeface="STHupo"/>
              <a:cs typeface="Aldhabi"/>
            </a:rPr>
            <a:t>350mln in the world</a:t>
          </a:r>
        </a:p>
      </dgm:t>
    </dgm:pt>
    <dgm:pt modelId="{4C61BE64-C187-4B37-8071-731BB484D81F}" type="parTrans" cxnId="{9BCD0A31-2C44-4D51-B34D-1FB69022F6D9}">
      <dgm:prSet/>
      <dgm:spPr/>
    </dgm:pt>
    <dgm:pt modelId="{153777F5-AF92-4F14-8485-BB3ECE427DE8}" type="sibTrans" cxnId="{9BCD0A31-2C44-4D51-B34D-1FB69022F6D9}">
      <dgm:prSet/>
      <dgm:spPr/>
    </dgm:pt>
    <dgm:pt modelId="{B23C7DBF-4949-4EBF-A893-60A58E935060}">
      <dgm:prSet phldrT="[Text]" phldr="0"/>
      <dgm:spPr/>
      <dgm:t>
        <a:bodyPr/>
        <a:lstStyle/>
        <a:p>
          <a:pPr rtl="0"/>
          <a:r>
            <a:rPr lang="en-US" b="0" dirty="0">
              <a:solidFill>
                <a:schemeClr val="tx1"/>
              </a:solidFill>
              <a:highlight>
                <a:srgbClr val="000000"/>
              </a:highlight>
              <a:latin typeface="Berlin Sans FB"/>
              <a:ea typeface="STHupo"/>
              <a:cs typeface="Aldhabi"/>
            </a:rPr>
            <a:t>83mln in Europe</a:t>
          </a:r>
        </a:p>
      </dgm:t>
    </dgm:pt>
    <dgm:pt modelId="{870DAF23-7DE1-448D-8A80-411C11046198}" type="parTrans" cxnId="{78EB57E8-D6A0-4DD9-B605-437015FC5AC4}">
      <dgm:prSet/>
      <dgm:spPr/>
    </dgm:pt>
    <dgm:pt modelId="{7DBAC84F-85B3-463B-A041-39A1ABE547D4}" type="sibTrans" cxnId="{78EB57E8-D6A0-4DD9-B605-437015FC5AC4}">
      <dgm:prSet/>
      <dgm:spPr/>
    </dgm:pt>
    <dgm:pt modelId="{69004B25-0A73-4551-A301-1CC955AB9E1B}">
      <dgm:prSet phldrT="[Text]" phldr="0"/>
      <dgm:spPr/>
      <dgm:t>
        <a:bodyPr/>
        <a:lstStyle/>
        <a:p>
          <a:pPr rtl="0"/>
          <a:r>
            <a:rPr lang="en-US" b="0" dirty="0">
              <a:solidFill>
                <a:schemeClr val="tx1"/>
              </a:solidFill>
              <a:highlight>
                <a:srgbClr val="000000"/>
              </a:highlight>
              <a:latin typeface="Berlin Sans FB"/>
              <a:ea typeface="STHupo"/>
              <a:cs typeface="Aldhabi"/>
            </a:rPr>
            <a:t>11% teenagers</a:t>
          </a:r>
        </a:p>
      </dgm:t>
    </dgm:pt>
    <dgm:pt modelId="{0C4DDC15-4E69-451A-88FC-169E83668DCA}" type="parTrans" cxnId="{C77E3F93-CE65-48C2-A423-507760457F02}">
      <dgm:prSet/>
      <dgm:spPr/>
    </dgm:pt>
    <dgm:pt modelId="{CAAC09E6-0AEC-4878-95F5-5E23CF813420}" type="sibTrans" cxnId="{C77E3F93-CE65-48C2-A423-507760457F02}">
      <dgm:prSet/>
      <dgm:spPr/>
    </dgm:pt>
    <dgm:pt modelId="{B662F4B7-1B34-4CD2-99E4-17CC3B4E5290}" type="pres">
      <dgm:prSet presAssocID="{3FAF7D18-6A02-4512-B59D-B46BAC943C3C}" presName="arrowDiagram" presStyleCnt="0">
        <dgm:presLayoutVars>
          <dgm:chMax val="5"/>
          <dgm:dir/>
          <dgm:resizeHandles val="exact"/>
        </dgm:presLayoutVars>
      </dgm:prSet>
      <dgm:spPr/>
    </dgm:pt>
    <dgm:pt modelId="{A8069E33-6DA6-4EB9-8FDF-129B9E30D713}" type="pres">
      <dgm:prSet presAssocID="{3FAF7D18-6A02-4512-B59D-B46BAC943C3C}" presName="arrow" presStyleLbl="bgShp" presStyleIdx="0" presStyleCnt="1"/>
      <dgm:spPr/>
    </dgm:pt>
    <dgm:pt modelId="{5FD30535-C943-4938-9BDE-F753F7BCC1E0}" type="pres">
      <dgm:prSet presAssocID="{3FAF7D18-6A02-4512-B59D-B46BAC943C3C}" presName="arrowDiagram3" presStyleCnt="0"/>
      <dgm:spPr/>
    </dgm:pt>
    <dgm:pt modelId="{E26F037E-4054-4245-938F-F8782AAF6AA3}" type="pres">
      <dgm:prSet presAssocID="{D4BB8AFF-664E-42F3-956C-F22874518F9C}" presName="bullet3a" presStyleLbl="node1" presStyleIdx="0" presStyleCnt="3"/>
      <dgm:spPr/>
    </dgm:pt>
    <dgm:pt modelId="{0BD96F80-28B5-4748-B411-1A6D046B7992}" type="pres">
      <dgm:prSet presAssocID="{D4BB8AFF-664E-42F3-956C-F22874518F9C}" presName="textBox3a" presStyleLbl="revTx" presStyleIdx="0" presStyleCnt="3">
        <dgm:presLayoutVars>
          <dgm:bulletEnabled val="1"/>
        </dgm:presLayoutVars>
      </dgm:prSet>
      <dgm:spPr/>
    </dgm:pt>
    <dgm:pt modelId="{5453C455-A6AB-4A8D-9204-536C491066FB}" type="pres">
      <dgm:prSet presAssocID="{B23C7DBF-4949-4EBF-A893-60A58E935060}" presName="bullet3b" presStyleLbl="node1" presStyleIdx="1" presStyleCnt="3"/>
      <dgm:spPr/>
    </dgm:pt>
    <dgm:pt modelId="{0653C68E-1588-4390-A845-AE2AE9E8A791}" type="pres">
      <dgm:prSet presAssocID="{B23C7DBF-4949-4EBF-A893-60A58E935060}" presName="textBox3b" presStyleLbl="revTx" presStyleIdx="1" presStyleCnt="3">
        <dgm:presLayoutVars>
          <dgm:bulletEnabled val="1"/>
        </dgm:presLayoutVars>
      </dgm:prSet>
      <dgm:spPr/>
    </dgm:pt>
    <dgm:pt modelId="{C89E14C0-EE3C-4C1C-958D-5F946438605C}" type="pres">
      <dgm:prSet presAssocID="{69004B25-0A73-4551-A301-1CC955AB9E1B}" presName="bullet3c" presStyleLbl="node1" presStyleIdx="2" presStyleCnt="3"/>
      <dgm:spPr/>
    </dgm:pt>
    <dgm:pt modelId="{F4A54979-5D76-4449-9703-6253F8DF8592}" type="pres">
      <dgm:prSet presAssocID="{69004B25-0A73-4551-A301-1CC955AB9E1B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9BCD0A31-2C44-4D51-B34D-1FB69022F6D9}" srcId="{3FAF7D18-6A02-4512-B59D-B46BAC943C3C}" destId="{D4BB8AFF-664E-42F3-956C-F22874518F9C}" srcOrd="0" destOrd="0" parTransId="{4C61BE64-C187-4B37-8071-731BB484D81F}" sibTransId="{153777F5-AF92-4F14-8485-BB3ECE427DE8}"/>
    <dgm:cxn modelId="{7A8D295B-6B73-4ED4-92D2-A0A1853228B1}" type="presOf" srcId="{D4BB8AFF-664E-42F3-956C-F22874518F9C}" destId="{0BD96F80-28B5-4748-B411-1A6D046B7992}" srcOrd="0" destOrd="0" presId="urn:microsoft.com/office/officeart/2005/8/layout/arrow2"/>
    <dgm:cxn modelId="{6A38D084-293F-4B12-B379-29F2AADC8471}" type="presOf" srcId="{69004B25-0A73-4551-A301-1CC955AB9E1B}" destId="{F4A54979-5D76-4449-9703-6253F8DF8592}" srcOrd="0" destOrd="0" presId="urn:microsoft.com/office/officeart/2005/8/layout/arrow2"/>
    <dgm:cxn modelId="{C77E3F93-CE65-48C2-A423-507760457F02}" srcId="{3FAF7D18-6A02-4512-B59D-B46BAC943C3C}" destId="{69004B25-0A73-4551-A301-1CC955AB9E1B}" srcOrd="2" destOrd="0" parTransId="{0C4DDC15-4E69-451A-88FC-169E83668DCA}" sibTransId="{CAAC09E6-0AEC-4878-95F5-5E23CF813420}"/>
    <dgm:cxn modelId="{A8CB0AAD-156F-4F0E-9B19-A0FC57518146}" type="presOf" srcId="{B23C7DBF-4949-4EBF-A893-60A58E935060}" destId="{0653C68E-1588-4390-A845-AE2AE9E8A791}" srcOrd="0" destOrd="0" presId="urn:microsoft.com/office/officeart/2005/8/layout/arrow2"/>
    <dgm:cxn modelId="{114BA7B0-3F47-48EF-821F-4C7A8791E705}" type="presOf" srcId="{3FAF7D18-6A02-4512-B59D-B46BAC943C3C}" destId="{B662F4B7-1B34-4CD2-99E4-17CC3B4E5290}" srcOrd="0" destOrd="0" presId="urn:microsoft.com/office/officeart/2005/8/layout/arrow2"/>
    <dgm:cxn modelId="{78EB57E8-D6A0-4DD9-B605-437015FC5AC4}" srcId="{3FAF7D18-6A02-4512-B59D-B46BAC943C3C}" destId="{B23C7DBF-4949-4EBF-A893-60A58E935060}" srcOrd="1" destOrd="0" parTransId="{870DAF23-7DE1-448D-8A80-411C11046198}" sibTransId="{7DBAC84F-85B3-463B-A041-39A1ABE547D4}"/>
    <dgm:cxn modelId="{7867E632-0985-420C-B7AC-589C6282D680}" type="presParOf" srcId="{B662F4B7-1B34-4CD2-99E4-17CC3B4E5290}" destId="{A8069E33-6DA6-4EB9-8FDF-129B9E30D713}" srcOrd="0" destOrd="0" presId="urn:microsoft.com/office/officeart/2005/8/layout/arrow2"/>
    <dgm:cxn modelId="{B184F9BA-1320-49D5-B452-72215202789A}" type="presParOf" srcId="{B662F4B7-1B34-4CD2-99E4-17CC3B4E5290}" destId="{5FD30535-C943-4938-9BDE-F753F7BCC1E0}" srcOrd="1" destOrd="0" presId="urn:microsoft.com/office/officeart/2005/8/layout/arrow2"/>
    <dgm:cxn modelId="{AB358BAE-D864-4A60-BFE1-6E1D7724B522}" type="presParOf" srcId="{5FD30535-C943-4938-9BDE-F753F7BCC1E0}" destId="{E26F037E-4054-4245-938F-F8782AAF6AA3}" srcOrd="0" destOrd="0" presId="urn:microsoft.com/office/officeart/2005/8/layout/arrow2"/>
    <dgm:cxn modelId="{19E6B912-FE2C-42D0-9AFC-38370ADA4408}" type="presParOf" srcId="{5FD30535-C943-4938-9BDE-F753F7BCC1E0}" destId="{0BD96F80-28B5-4748-B411-1A6D046B7992}" srcOrd="1" destOrd="0" presId="urn:microsoft.com/office/officeart/2005/8/layout/arrow2"/>
    <dgm:cxn modelId="{2C8FA49A-2EC4-4BA0-8899-FA853A99030A}" type="presParOf" srcId="{5FD30535-C943-4938-9BDE-F753F7BCC1E0}" destId="{5453C455-A6AB-4A8D-9204-536C491066FB}" srcOrd="2" destOrd="0" presId="urn:microsoft.com/office/officeart/2005/8/layout/arrow2"/>
    <dgm:cxn modelId="{6CBC640E-A612-4B7D-B28F-BEF3114720D7}" type="presParOf" srcId="{5FD30535-C943-4938-9BDE-F753F7BCC1E0}" destId="{0653C68E-1588-4390-A845-AE2AE9E8A791}" srcOrd="3" destOrd="0" presId="urn:microsoft.com/office/officeart/2005/8/layout/arrow2"/>
    <dgm:cxn modelId="{87B1D75F-E5E5-4F74-8C1A-63804F455B2A}" type="presParOf" srcId="{5FD30535-C943-4938-9BDE-F753F7BCC1E0}" destId="{C89E14C0-EE3C-4C1C-958D-5F946438605C}" srcOrd="4" destOrd="0" presId="urn:microsoft.com/office/officeart/2005/8/layout/arrow2"/>
    <dgm:cxn modelId="{1164C513-9815-499A-9326-AA83DC1A1B0D}" type="presParOf" srcId="{5FD30535-C943-4938-9BDE-F753F7BCC1E0}" destId="{F4A54979-5D76-4449-9703-6253F8DF859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69E33-6DA6-4EB9-8FDF-129B9E30D713}">
      <dsp:nvSpPr>
        <dsp:cNvPr id="0" name=""/>
        <dsp:cNvSpPr/>
      </dsp:nvSpPr>
      <dsp:spPr>
        <a:xfrm>
          <a:off x="0" y="885451"/>
          <a:ext cx="6157450" cy="384840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6F037E-4054-4245-938F-F8782AAF6AA3}">
      <dsp:nvSpPr>
        <dsp:cNvPr id="0" name=""/>
        <dsp:cNvSpPr/>
      </dsp:nvSpPr>
      <dsp:spPr>
        <a:xfrm>
          <a:off x="781996" y="3541621"/>
          <a:ext cx="160093" cy="160093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D96F80-28B5-4748-B411-1A6D046B7992}">
      <dsp:nvSpPr>
        <dsp:cNvPr id="0" name=""/>
        <dsp:cNvSpPr/>
      </dsp:nvSpPr>
      <dsp:spPr>
        <a:xfrm>
          <a:off x="862043" y="3621668"/>
          <a:ext cx="1434685" cy="1112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30" tIns="0" rIns="0" bIns="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  <a:highlight>
                <a:srgbClr val="000000"/>
              </a:highlight>
              <a:latin typeface="Berlin Sans FB"/>
              <a:ea typeface="STHupo"/>
              <a:cs typeface="Aldhabi"/>
            </a:rPr>
            <a:t>350mln in the world</a:t>
          </a:r>
        </a:p>
      </dsp:txBody>
      <dsp:txXfrm>
        <a:off x="862043" y="3621668"/>
        <a:ext cx="1434685" cy="1112189"/>
      </dsp:txXfrm>
    </dsp:sp>
    <dsp:sp modelId="{5453C455-A6AB-4A8D-9204-536C491066FB}">
      <dsp:nvSpPr>
        <dsp:cNvPr id="0" name=""/>
        <dsp:cNvSpPr/>
      </dsp:nvSpPr>
      <dsp:spPr>
        <a:xfrm>
          <a:off x="2195130" y="2495624"/>
          <a:ext cx="289400" cy="289400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-1796"/>
                <a:lumOff val="123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80000"/>
                <a:hueOff val="0"/>
                <a:satOff val="-1796"/>
                <a:lumOff val="123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80000"/>
                <a:hueOff val="0"/>
                <a:satOff val="-1796"/>
                <a:lumOff val="123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53C68E-1588-4390-A845-AE2AE9E8A791}">
      <dsp:nvSpPr>
        <dsp:cNvPr id="0" name=""/>
        <dsp:cNvSpPr/>
      </dsp:nvSpPr>
      <dsp:spPr>
        <a:xfrm>
          <a:off x="2339831" y="2640324"/>
          <a:ext cx="1477788" cy="2093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347" tIns="0" rIns="0" bIns="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  <a:highlight>
                <a:srgbClr val="000000"/>
              </a:highlight>
              <a:latin typeface="Berlin Sans FB"/>
              <a:ea typeface="STHupo"/>
              <a:cs typeface="Aldhabi"/>
            </a:rPr>
            <a:t>83mln in Europe</a:t>
          </a:r>
        </a:p>
      </dsp:txBody>
      <dsp:txXfrm>
        <a:off x="2339831" y="2640324"/>
        <a:ext cx="1477788" cy="2093533"/>
      </dsp:txXfrm>
    </dsp:sp>
    <dsp:sp modelId="{C89E14C0-EE3C-4C1C-958D-5F946438605C}">
      <dsp:nvSpPr>
        <dsp:cNvPr id="0" name=""/>
        <dsp:cNvSpPr/>
      </dsp:nvSpPr>
      <dsp:spPr>
        <a:xfrm>
          <a:off x="3894587" y="1859098"/>
          <a:ext cx="400234" cy="400234"/>
        </a:xfrm>
        <a:prstGeom prst="ellipse">
          <a:avLst/>
        </a:prstGeom>
        <a:gradFill rotWithShape="0">
          <a:gsLst>
            <a:gs pos="0">
              <a:schemeClr val="accent5">
                <a:shade val="80000"/>
                <a:hueOff val="0"/>
                <a:satOff val="-3592"/>
                <a:lumOff val="247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shade val="80000"/>
                <a:hueOff val="0"/>
                <a:satOff val="-3592"/>
                <a:lumOff val="247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shade val="80000"/>
                <a:hueOff val="0"/>
                <a:satOff val="-3592"/>
                <a:lumOff val="247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A54979-5D76-4449-9703-6253F8DF8592}">
      <dsp:nvSpPr>
        <dsp:cNvPr id="0" name=""/>
        <dsp:cNvSpPr/>
      </dsp:nvSpPr>
      <dsp:spPr>
        <a:xfrm>
          <a:off x="4094704" y="2059215"/>
          <a:ext cx="1477788" cy="2674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076" tIns="0" rIns="0" bIns="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  <a:highlight>
                <a:srgbClr val="000000"/>
              </a:highlight>
              <a:latin typeface="Berlin Sans FB"/>
              <a:ea typeface="STHupo"/>
              <a:cs typeface="Aldhabi"/>
            </a:rPr>
            <a:t>11% teenagers</a:t>
          </a:r>
        </a:p>
      </dsp:txBody>
      <dsp:txXfrm>
        <a:off x="4094704" y="2059215"/>
        <a:ext cx="1477788" cy="2674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14:18:40.03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12/27/20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9519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07608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9879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9006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300775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7874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49192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8639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0317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04286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12/27/20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2529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pPr/>
              <a:t>12/27/20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9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transition spd="slow">
    <p:cover/>
  </p:transition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jpe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4A86037-208F-4A7E-BB2D-36A23C6C48B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50000"/>
          </a:blip>
          <a:srcRect t="10761" r="-1" b="4947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062" y="880625"/>
            <a:ext cx="9144000" cy="3063240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latin typeface="Adelaide" pitchFamily="2" charset="0"/>
                <a:ea typeface="+mj-lt"/>
                <a:cs typeface="+mj-lt"/>
              </a:rPr>
              <a:t>School policies on teenage depression</a:t>
            </a:r>
            <a:endParaRPr lang="en-US" sz="6600" dirty="0">
              <a:latin typeface="Adelaid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>
                <a:ea typeface="+mn-lt"/>
                <a:cs typeface="+mn-lt"/>
              </a:rPr>
              <a:t>Group 3 (Denmark, Spain, Greece, Italy, Poland) </a:t>
            </a:r>
            <a:endParaRPr lang="en-US" sz="3200"/>
          </a:p>
          <a:p>
            <a:pPr algn="ctr"/>
            <a:endParaRPr lang="en-US" sz="3200">
              <a:cs typeface="Calibri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9694F3A9-A831-4B8F-A47F-1C81EC23C09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5431" y="5215759"/>
            <a:ext cx="2903483" cy="91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D70D51-3C49-4810-A3CE-E5FC9278C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55" y="853673"/>
            <a:ext cx="5076497" cy="5004794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Depression statistics</a:t>
            </a:r>
            <a:endParaRPr lang="en-US" sz="4400" dirty="0"/>
          </a:p>
        </p:txBody>
      </p:sp>
      <p:sp>
        <p:nvSpPr>
          <p:cNvPr id="18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Diagram 11">
            <a:extLst>
              <a:ext uri="{FF2B5EF4-FFF2-40B4-BE49-F238E27FC236}">
                <a16:creationId xmlns:a16="http://schemas.microsoft.com/office/drawing/2014/main" id="{DC528B99-5514-44A4-977F-9E60FBE95A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5786877"/>
              </p:ext>
            </p:extLst>
          </p:nvPr>
        </p:nvGraphicFramePr>
        <p:xfrm>
          <a:off x="5390149" y="546416"/>
          <a:ext cx="6157450" cy="5619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00126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73BE68-AF64-4955-B48F-3AD2E4B1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219" y="570234"/>
            <a:ext cx="4825364" cy="90497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000" dirty="0">
                <a:latin typeface="Adelaide" pitchFamily="2" charset="0"/>
              </a:rPr>
              <a:t>Depression statistics in our countries 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A928D4C-58C8-4DFB-AC2F-23FEBF1BED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076105"/>
              </p:ext>
            </p:extLst>
          </p:nvPr>
        </p:nvGraphicFramePr>
        <p:xfrm>
          <a:off x="297807" y="1989443"/>
          <a:ext cx="5656829" cy="447776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952509">
                  <a:extLst>
                    <a:ext uri="{9D8B030D-6E8A-4147-A177-3AD203B41FA5}">
                      <a16:colId xmlns:a16="http://schemas.microsoft.com/office/drawing/2014/main" val="3550094000"/>
                    </a:ext>
                  </a:extLst>
                </a:gridCol>
                <a:gridCol w="981634">
                  <a:extLst>
                    <a:ext uri="{9D8B030D-6E8A-4147-A177-3AD203B41FA5}">
                      <a16:colId xmlns:a16="http://schemas.microsoft.com/office/drawing/2014/main" val="3578493962"/>
                    </a:ext>
                  </a:extLst>
                </a:gridCol>
                <a:gridCol w="1187794">
                  <a:extLst>
                    <a:ext uri="{9D8B030D-6E8A-4147-A177-3AD203B41FA5}">
                      <a16:colId xmlns:a16="http://schemas.microsoft.com/office/drawing/2014/main" val="1614940480"/>
                    </a:ext>
                  </a:extLst>
                </a:gridCol>
                <a:gridCol w="1189060">
                  <a:extLst>
                    <a:ext uri="{9D8B030D-6E8A-4147-A177-3AD203B41FA5}">
                      <a16:colId xmlns:a16="http://schemas.microsoft.com/office/drawing/2014/main" val="340727622"/>
                    </a:ext>
                  </a:extLst>
                </a:gridCol>
                <a:gridCol w="1345832">
                  <a:extLst>
                    <a:ext uri="{9D8B030D-6E8A-4147-A177-3AD203B41FA5}">
                      <a16:colId xmlns:a16="http://schemas.microsoft.com/office/drawing/2014/main" val="4043983723"/>
                    </a:ext>
                  </a:extLst>
                </a:gridCol>
              </a:tblGrid>
              <a:tr h="2645258">
                <a:tc>
                  <a:txBody>
                    <a:bodyPr/>
                    <a:lstStyle/>
                    <a:p>
                      <a:pPr algn="ctr"/>
                      <a:r>
                        <a:rPr lang="en-US" sz="2000" cap="all" spc="60" dirty="0"/>
                        <a:t>I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T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A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L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y</a:t>
                      </a:r>
                    </a:p>
                  </a:txBody>
                  <a:tcPr marL="322103" marR="322103" marT="322103" marB="322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cap="all" spc="60" dirty="0"/>
                        <a:t>S</a:t>
                      </a:r>
                    </a:p>
                    <a:p>
                      <a:pPr algn="ctr"/>
                      <a:r>
                        <a:rPr lang="en-US" sz="2000" cap="all" spc="60" dirty="0"/>
                        <a:t>P</a:t>
                      </a:r>
                    </a:p>
                    <a:p>
                      <a:pPr algn="ctr"/>
                      <a:r>
                        <a:rPr lang="en-US" sz="2000" cap="all" spc="60" dirty="0"/>
                        <a:t>a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I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n</a:t>
                      </a:r>
                    </a:p>
                  </a:txBody>
                  <a:tcPr marL="322103" marR="322103" marT="322103" marB="32210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P</a:t>
                      </a:r>
                      <a:endParaRPr lang="en-US" sz="2000"/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O</a:t>
                      </a:r>
                      <a:endParaRPr lang="en-US" sz="2000"/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L</a:t>
                      </a:r>
                      <a:endParaRPr lang="en-US" sz="2000"/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A</a:t>
                      </a:r>
                      <a:endParaRPr lang="en-US" sz="2000"/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N</a:t>
                      </a:r>
                      <a:endParaRPr lang="en-US" sz="2000"/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d</a:t>
                      </a:r>
                      <a:endParaRPr lang="en-US" sz="2000"/>
                    </a:p>
                  </a:txBody>
                  <a:tcPr marL="322103" marR="322103" marT="322103" marB="322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cap="all" spc="60" dirty="0"/>
                        <a:t>G</a:t>
                      </a:r>
                      <a:endParaRPr lang="en-US" sz="2000" dirty="0"/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r</a:t>
                      </a:r>
                      <a:endParaRPr lang="en-US" sz="2000" dirty="0"/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C</a:t>
                      </a:r>
                      <a:endParaRPr lang="en-US" sz="2000"/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e</a:t>
                      </a:r>
                      <a:endParaRPr lang="en-US" sz="2000"/>
                    </a:p>
                  </a:txBody>
                  <a:tcPr marL="322103" marR="322103" marT="322103" marB="3221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cap="all" spc="60" dirty="0"/>
                        <a:t>D</a:t>
                      </a:r>
                      <a:endParaRPr lang="en-US" sz="2000"/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E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M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A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R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2000" cap="all" spc="60" dirty="0"/>
                        <a:t>k</a:t>
                      </a:r>
                      <a:endParaRPr lang="en-US" sz="2000"/>
                    </a:p>
                  </a:txBody>
                  <a:tcPr marL="322103" marR="322103" marT="322103" marB="322103"/>
                </a:tc>
                <a:extLst>
                  <a:ext uri="{0D108BD9-81ED-4DB2-BD59-A6C34878D82A}">
                    <a16:rowId xmlns:a16="http://schemas.microsoft.com/office/drawing/2014/main" val="2966891536"/>
                  </a:ext>
                </a:extLst>
              </a:tr>
              <a:tr h="1699962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/>
                        <a:t>3 049 986</a:t>
                      </a:r>
                    </a:p>
                  </a:txBody>
                  <a:tcPr marL="214736" marR="214736" marT="107367" marB="214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/>
                        <a:t>2 408 700</a:t>
                      </a:r>
                    </a:p>
                    <a:p>
                      <a:pPr lvl="0" algn="ctr">
                        <a:buNone/>
                      </a:pPr>
                      <a:endParaRPr lang="en-US" sz="2400" cap="none" spc="0" dirty="0"/>
                    </a:p>
                  </a:txBody>
                  <a:tcPr marL="214736" marR="214736" marT="107367" marB="214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/>
                        <a:t>1 878 988</a:t>
                      </a:r>
                    </a:p>
                    <a:p>
                      <a:pPr lvl="0" algn="ctr">
                        <a:buNone/>
                      </a:pPr>
                      <a:endParaRPr lang="en-US" sz="2400" cap="none" spc="0" dirty="0"/>
                    </a:p>
                  </a:txBody>
                  <a:tcPr marL="214736" marR="214736" marT="107367" marB="214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/>
                        <a:t>593 136</a:t>
                      </a:r>
                    </a:p>
                  </a:txBody>
                  <a:tcPr marL="214736" marR="214736" marT="107367" marB="214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/>
                        <a:t>267 213</a:t>
                      </a:r>
                    </a:p>
                  </a:txBody>
                  <a:tcPr marL="214736" marR="214736" marT="107367" marB="214736"/>
                </a:tc>
                <a:extLst>
                  <a:ext uri="{0D108BD9-81ED-4DB2-BD59-A6C34878D82A}">
                    <a16:rowId xmlns:a16="http://schemas.microsoft.com/office/drawing/2014/main" val="110155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345199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933446-C330-473A-A315-CFB0B8773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9971" y="443754"/>
            <a:ext cx="7098476" cy="3178059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latin typeface="Adelaide" pitchFamily="2" charset="0"/>
              </a:rPr>
              <a:t>Is there a psychologist in your school?</a:t>
            </a:r>
            <a:endParaRPr lang="en-US" dirty="0">
              <a:latin typeface="Adelaide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 xmlns="">
          <p:pic>
            <p:nvPicPr>
              <p:cNvPr id="12" name="Ink 14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070477C5-0410-4E4F-97A1-F84C2465C187}"/>
                  </a:ext>
                  <a:ext uri="{C183D7F6-B498-43B3-948B-1728B52AA6E4}">
                    <adec:decorative xmlns:adec="http://schemas.microsoft.com/office/drawing/2017/decorative" xmlns="" xmlns:p14="http://schemas.microsoft.com/office/powerpoint/2010/main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10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 descr="Icon&#10;&#10;Description automatically generated">
            <a:extLst>
              <a:ext uri="{FF2B5EF4-FFF2-40B4-BE49-F238E27FC236}">
                <a16:creationId xmlns:a16="http://schemas.microsoft.com/office/drawing/2014/main" id="{7976ED65-1AC2-42B6-ADA3-68FC1FE0B8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82" y="1396290"/>
            <a:ext cx="4379311" cy="4148300"/>
          </a:xfrm>
        </p:spPr>
      </p:pic>
      <p:graphicFrame>
        <p:nvGraphicFramePr>
          <p:cNvPr id="18" name="Table 5">
            <a:extLst>
              <a:ext uri="{FF2B5EF4-FFF2-40B4-BE49-F238E27FC236}">
                <a16:creationId xmlns:a16="http://schemas.microsoft.com/office/drawing/2014/main" id="{BFBC226F-36B7-4B97-B2CE-7F84CE461E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6237041"/>
              </p:ext>
            </p:extLst>
          </p:nvPr>
        </p:nvGraphicFramePr>
        <p:xfrm>
          <a:off x="4739963" y="3560178"/>
          <a:ext cx="7130289" cy="1287459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799120">
                  <a:extLst>
                    <a:ext uri="{9D8B030D-6E8A-4147-A177-3AD203B41FA5}">
                      <a16:colId xmlns:a16="http://schemas.microsoft.com/office/drawing/2014/main" val="4110928652"/>
                    </a:ext>
                  </a:extLst>
                </a:gridCol>
                <a:gridCol w="1172249">
                  <a:extLst>
                    <a:ext uri="{9D8B030D-6E8A-4147-A177-3AD203B41FA5}">
                      <a16:colId xmlns:a16="http://schemas.microsoft.com/office/drawing/2014/main" val="1565193298"/>
                    </a:ext>
                  </a:extLst>
                </a:gridCol>
                <a:gridCol w="1548371">
                  <a:extLst>
                    <a:ext uri="{9D8B030D-6E8A-4147-A177-3AD203B41FA5}">
                      <a16:colId xmlns:a16="http://schemas.microsoft.com/office/drawing/2014/main" val="872786181"/>
                    </a:ext>
                  </a:extLst>
                </a:gridCol>
                <a:gridCol w="1375613">
                  <a:extLst>
                    <a:ext uri="{9D8B030D-6E8A-4147-A177-3AD203B41FA5}">
                      <a16:colId xmlns:a16="http://schemas.microsoft.com/office/drawing/2014/main" val="919862025"/>
                    </a:ext>
                  </a:extLst>
                </a:gridCol>
                <a:gridCol w="1234936">
                  <a:extLst>
                    <a:ext uri="{9D8B030D-6E8A-4147-A177-3AD203B41FA5}">
                      <a16:colId xmlns:a16="http://schemas.microsoft.com/office/drawing/2014/main" val="1016905092"/>
                    </a:ext>
                  </a:extLst>
                </a:gridCol>
              </a:tblGrid>
              <a:tr h="807389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DENMARK</a:t>
                      </a:r>
                    </a:p>
                  </a:txBody>
                  <a:tcPr marL="109107" marR="109107" marT="54553" marB="54553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100" dirty="0"/>
                        <a:t>ITALY</a:t>
                      </a:r>
                    </a:p>
                  </a:txBody>
                  <a:tcPr marL="109107" marR="109107" marT="54553" marB="545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POLAND</a:t>
                      </a:r>
                    </a:p>
                  </a:txBody>
                  <a:tcPr marL="109107" marR="109107" marT="54553" marB="545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GREECE</a:t>
                      </a:r>
                    </a:p>
                  </a:txBody>
                  <a:tcPr marL="109107" marR="109107" marT="54553" marB="545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SPAIN</a:t>
                      </a:r>
                    </a:p>
                  </a:txBody>
                  <a:tcPr marL="109107" marR="109107" marT="54553" marB="54553"/>
                </a:tc>
                <a:extLst>
                  <a:ext uri="{0D108BD9-81ED-4DB2-BD59-A6C34878D82A}">
                    <a16:rowId xmlns:a16="http://schemas.microsoft.com/office/drawing/2014/main" val="573305660"/>
                  </a:ext>
                </a:extLst>
              </a:tr>
              <a:tr h="48007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NO</a:t>
                      </a:r>
                    </a:p>
                  </a:txBody>
                  <a:tcPr marL="109107" marR="109107" marT="54553" marB="545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YES</a:t>
                      </a:r>
                    </a:p>
                  </a:txBody>
                  <a:tcPr marL="109107" marR="109107" marT="54553" marB="545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YES</a:t>
                      </a:r>
                    </a:p>
                  </a:txBody>
                  <a:tcPr marL="109107" marR="109107" marT="54553" marB="545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NO</a:t>
                      </a:r>
                    </a:p>
                  </a:txBody>
                  <a:tcPr marL="109107" marR="109107" marT="54553" marB="545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YES</a:t>
                      </a:r>
                    </a:p>
                  </a:txBody>
                  <a:tcPr marL="109107" marR="109107" marT="54553" marB="54553"/>
                </a:tc>
                <a:extLst>
                  <a:ext uri="{0D108BD9-81ED-4DB2-BD59-A6C34878D82A}">
                    <a16:rowId xmlns:a16="http://schemas.microsoft.com/office/drawing/2014/main" val="175651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272943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55DD2-8625-457C-B18B-95DF96D25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Adelaide" pitchFamily="2" charset="0"/>
              </a:rPr>
              <a:t>Main m</a:t>
            </a:r>
            <a:r>
              <a:rPr lang="pl-PL" sz="6000" dirty="0">
                <a:latin typeface="Adelaide" pitchFamily="2" charset="0"/>
              </a:rPr>
              <a:t>e</a:t>
            </a:r>
            <a:r>
              <a:rPr lang="en-US" sz="6000" dirty="0" err="1">
                <a:latin typeface="Adelaide" pitchFamily="2" charset="0"/>
              </a:rPr>
              <a:t>ntal</a:t>
            </a:r>
            <a:r>
              <a:rPr lang="en-US" sz="6000" dirty="0">
                <a:latin typeface="Adelaide" pitchFamily="2" charset="0"/>
              </a:rPr>
              <a:t> health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DA61-05E8-49CF-A3BC-BA14EDC7D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4329" y="1880223"/>
            <a:ext cx="1912374" cy="7246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3600" dirty="0"/>
              <a:t>Bullying</a:t>
            </a:r>
          </a:p>
          <a:p>
            <a:pPr marL="0" indent="0">
              <a:buNone/>
            </a:pPr>
            <a:endParaRPr lang="en-US" dirty="0">
              <a:highlight>
                <a:srgbClr val="000000"/>
              </a:highlight>
            </a:endParaRPr>
          </a:p>
        </p:txBody>
      </p:sp>
      <p:pic>
        <p:nvPicPr>
          <p:cNvPr id="5" name="Graphic 5" descr="Joker hat with solid fill">
            <a:extLst>
              <a:ext uri="{FF2B5EF4-FFF2-40B4-BE49-F238E27FC236}">
                <a16:creationId xmlns:a16="http://schemas.microsoft.com/office/drawing/2014/main" id="{E6A1D0AD-789C-40AF-9F0F-27703E4E70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8477" y="1669025"/>
            <a:ext cx="914400" cy="914400"/>
          </a:xfrm>
          <a:prstGeom prst="rect">
            <a:avLst/>
          </a:prstGeom>
        </p:spPr>
      </p:pic>
      <p:pic>
        <p:nvPicPr>
          <p:cNvPr id="6" name="Graphic 6" descr="Suburban scene with solid fill">
            <a:extLst>
              <a:ext uri="{FF2B5EF4-FFF2-40B4-BE49-F238E27FC236}">
                <a16:creationId xmlns:a16="http://schemas.microsoft.com/office/drawing/2014/main" id="{67903F7F-3E38-4660-9896-66274D6299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8478" y="5098025"/>
            <a:ext cx="914400" cy="914400"/>
          </a:xfrm>
          <a:prstGeom prst="rect">
            <a:avLst/>
          </a:prstGeom>
        </p:spPr>
      </p:pic>
      <p:pic>
        <p:nvPicPr>
          <p:cNvPr id="7" name="Graphic 7" descr="Clenched Fist with solid fill">
            <a:extLst>
              <a:ext uri="{FF2B5EF4-FFF2-40B4-BE49-F238E27FC236}">
                <a16:creationId xmlns:a16="http://schemas.microsoft.com/office/drawing/2014/main" id="{8C04BF53-318C-4F46-9F70-7E86B18045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6188" y="2357283"/>
            <a:ext cx="914400" cy="914400"/>
          </a:xfrm>
          <a:prstGeom prst="rect">
            <a:avLst/>
          </a:prstGeom>
        </p:spPr>
      </p:pic>
      <p:pic>
        <p:nvPicPr>
          <p:cNvPr id="8" name="Graphic 8" descr="Books with solid fill">
            <a:extLst>
              <a:ext uri="{FF2B5EF4-FFF2-40B4-BE49-F238E27FC236}">
                <a16:creationId xmlns:a16="http://schemas.microsoft.com/office/drawing/2014/main" id="{4A0316FF-F556-4CD9-907F-C2A77EB7AA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68477" y="5946058"/>
            <a:ext cx="914400" cy="914400"/>
          </a:xfrm>
          <a:prstGeom prst="rect">
            <a:avLst/>
          </a:prstGeom>
        </p:spPr>
      </p:pic>
      <p:pic>
        <p:nvPicPr>
          <p:cNvPr id="9" name="Graphic 9" descr="Gender with solid fill">
            <a:extLst>
              <a:ext uri="{FF2B5EF4-FFF2-40B4-BE49-F238E27FC236}">
                <a16:creationId xmlns:a16="http://schemas.microsoft.com/office/drawing/2014/main" id="{06991EC1-0922-48DD-9508-4249BF262A8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6187" y="3266768"/>
            <a:ext cx="914400" cy="914400"/>
          </a:xfrm>
          <a:prstGeom prst="rect">
            <a:avLst/>
          </a:prstGeom>
        </p:spPr>
      </p:pic>
      <p:pic>
        <p:nvPicPr>
          <p:cNvPr id="10" name="Graphic 10" descr="Cheers with solid fill">
            <a:extLst>
              <a:ext uri="{FF2B5EF4-FFF2-40B4-BE49-F238E27FC236}">
                <a16:creationId xmlns:a16="http://schemas.microsoft.com/office/drawing/2014/main" id="{A7C1C9FF-5819-48A2-87E8-31E0472CC81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6187" y="4274575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FF4D964-6219-4250-BB40-2155B3C59652}"/>
              </a:ext>
            </a:extLst>
          </p:cNvPr>
          <p:cNvSpPr txBox="1"/>
          <p:nvPr/>
        </p:nvSpPr>
        <p:spPr>
          <a:xfrm>
            <a:off x="1949859" y="5354278"/>
            <a:ext cx="3984522" cy="6586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/>
              <a:t>Problems at home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A69D27-D125-46B5-90BA-40B4DF76F9A4}"/>
              </a:ext>
            </a:extLst>
          </p:cNvPr>
          <p:cNvSpPr txBox="1"/>
          <p:nvPr/>
        </p:nvSpPr>
        <p:spPr>
          <a:xfrm>
            <a:off x="1945249" y="2608927"/>
            <a:ext cx="1981202" cy="6586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Violence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0953A7-14B3-4394-998F-258EAA01B1BE}"/>
              </a:ext>
            </a:extLst>
          </p:cNvPr>
          <p:cNvSpPr txBox="1"/>
          <p:nvPr/>
        </p:nvSpPr>
        <p:spPr>
          <a:xfrm>
            <a:off x="1952933" y="6143931"/>
            <a:ext cx="285381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Stress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420E5C-F5DB-4BDB-BC5B-8FB631509F9C}"/>
              </a:ext>
            </a:extLst>
          </p:cNvPr>
          <p:cNvSpPr txBox="1"/>
          <p:nvPr/>
        </p:nvSpPr>
        <p:spPr>
          <a:xfrm>
            <a:off x="1948322" y="4455548"/>
            <a:ext cx="384932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Misunderstanding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885DF8-4AD0-49BD-819F-D64574A326B0}"/>
              </a:ext>
            </a:extLst>
          </p:cNvPr>
          <p:cNvSpPr txBox="1"/>
          <p:nvPr/>
        </p:nvSpPr>
        <p:spPr>
          <a:xfrm>
            <a:off x="1943713" y="3480006"/>
            <a:ext cx="268174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/>
              <a:t>Orientation</a:t>
            </a:r>
          </a:p>
        </p:txBody>
      </p:sp>
      <p:pic>
        <p:nvPicPr>
          <p:cNvPr id="18" name="Picture 18" descr="A picture containing toy, doll, bedroom, room&#10;&#10;Description automatically generated">
            <a:extLst>
              <a:ext uri="{FF2B5EF4-FFF2-40B4-BE49-F238E27FC236}">
                <a16:creationId xmlns:a16="http://schemas.microsoft.com/office/drawing/2014/main" id="{ABAF4D26-9FB5-404B-BE39-341362EFD7EC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646174" y="1836174"/>
            <a:ext cx="2497394" cy="2325330"/>
          </a:xfrm>
          <a:prstGeom prst="rect">
            <a:avLst/>
          </a:prstGeom>
        </p:spPr>
      </p:pic>
      <p:pic>
        <p:nvPicPr>
          <p:cNvPr id="19" name="Picture 19" descr="A picture containing surfing&#10;&#10;Description automatically generated">
            <a:extLst>
              <a:ext uri="{FF2B5EF4-FFF2-40B4-BE49-F238E27FC236}">
                <a16:creationId xmlns:a16="http://schemas.microsoft.com/office/drawing/2014/main" id="{B2CD52D8-BCF1-405C-AB47-70BE2017AB78}"/>
              </a:ext>
            </a:extLst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853949" y="2573594"/>
            <a:ext cx="2743200" cy="2743200"/>
          </a:xfrm>
          <a:prstGeom prst="rect">
            <a:avLst/>
          </a:prstGeom>
        </p:spPr>
      </p:pic>
      <p:pic>
        <p:nvPicPr>
          <p:cNvPr id="20" name="Picture 20" descr="A picture containing game, skiing&#10;&#10;Description automatically generated">
            <a:extLst>
              <a:ext uri="{FF2B5EF4-FFF2-40B4-BE49-F238E27FC236}">
                <a16:creationId xmlns:a16="http://schemas.microsoft.com/office/drawing/2014/main" id="{89A4F8E8-4640-4A38-A28D-9CEF54CDBD87}"/>
              </a:ext>
            </a:extLst>
          </p:cNvPr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6100916" y="3937819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81255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A748-FEE5-4873-AF58-06BE4C3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49" y="365125"/>
            <a:ext cx="11388212" cy="1350143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Adelaide" pitchFamily="2" charset="0"/>
              </a:rPr>
              <a:t>Steps taken by school when depression in recognized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B070B-F5A8-4B4B-BCA0-D6DC5782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834" y="2433477"/>
            <a:ext cx="4351152" cy="146375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1600" dirty="0">
                <a:latin typeface="Aharoni"/>
                <a:cs typeface="Aharoni"/>
              </a:rPr>
              <a:t>DENMARK</a:t>
            </a:r>
          </a:p>
          <a:p>
            <a:pPr marL="0" indent="0" algn="ctr">
              <a:buNone/>
            </a:pPr>
            <a:r>
              <a:rPr lang="en-US" sz="1600" dirty="0">
                <a:latin typeface="Aharoni"/>
                <a:ea typeface="+mn-lt"/>
                <a:cs typeface="+mn-lt"/>
              </a:rPr>
              <a:t>school itself doesn’t help with teenage depression, you can go to the school counsellor, but you will be directed to see a specialist</a:t>
            </a:r>
            <a:endParaRPr lang="en-US" sz="1600" dirty="0">
              <a:latin typeface="Aharon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24706B-3EF6-48A5-A022-7446BD83A96C}"/>
              </a:ext>
            </a:extLst>
          </p:cNvPr>
          <p:cNvSpPr txBox="1"/>
          <p:nvPr/>
        </p:nvSpPr>
        <p:spPr>
          <a:xfrm>
            <a:off x="7420707" y="2051538"/>
            <a:ext cx="438443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Aharoni"/>
                <a:cs typeface="Aharoni"/>
              </a:rPr>
              <a:t>SPAIN</a:t>
            </a:r>
          </a:p>
          <a:p>
            <a:pPr algn="ctr"/>
            <a:r>
              <a:rPr lang="en-US" sz="1600" dirty="0">
                <a:latin typeface="Aharoni"/>
                <a:cs typeface="Aharoni"/>
              </a:rPr>
              <a:t>the student who has symptoms of depression goes to the school psychologist, then the school sends this person to  a psychological clinic, also informs the family and teachers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BD9B4F-EFCF-42F9-9A31-2505600D03DE}"/>
              </a:ext>
            </a:extLst>
          </p:cNvPr>
          <p:cNvSpPr txBox="1"/>
          <p:nvPr/>
        </p:nvSpPr>
        <p:spPr>
          <a:xfrm>
            <a:off x="391258" y="4330211"/>
            <a:ext cx="436098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Aharoni"/>
                <a:cs typeface="Aharoni"/>
              </a:rPr>
              <a:t>POLAND</a:t>
            </a:r>
          </a:p>
          <a:p>
            <a:pPr algn="ctr"/>
            <a:r>
              <a:rPr lang="en-US" sz="1600" dirty="0">
                <a:latin typeface="Aharoni"/>
                <a:ea typeface="+mn-lt"/>
                <a:cs typeface="+mn-lt"/>
              </a:rPr>
              <a:t>if depression is recognised, parents are informed, a student works with the school psychologist; the local psychological clinic which the school works with is informed</a:t>
            </a:r>
            <a:endParaRPr lang="en-US" sz="1600" dirty="0">
              <a:latin typeface="Aharon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B440A2-A217-4C4E-9225-249BE0569FAD}"/>
              </a:ext>
            </a:extLst>
          </p:cNvPr>
          <p:cNvSpPr txBox="1"/>
          <p:nvPr/>
        </p:nvSpPr>
        <p:spPr>
          <a:xfrm>
            <a:off x="7415580" y="3664195"/>
            <a:ext cx="438443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Aharoni"/>
                <a:cs typeface="Aharoni"/>
              </a:rPr>
              <a:t>GREECE</a:t>
            </a:r>
          </a:p>
          <a:p>
            <a:pPr algn="ctr"/>
            <a:r>
              <a:rPr lang="en-US" sz="1600">
                <a:latin typeface="Aharoni"/>
                <a:ea typeface="+mn-lt"/>
                <a:cs typeface="+mn-lt"/>
              </a:rPr>
              <a:t>if a student is suspected to have a depression, first parents are informed then the E.D.A.Y is called</a:t>
            </a:r>
            <a:endParaRPr lang="en-US" sz="1600">
              <a:latin typeface="Aharon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FBC054-5035-4B7D-862C-54E940F27D8A}"/>
              </a:ext>
            </a:extLst>
          </p:cNvPr>
          <p:cNvSpPr txBox="1"/>
          <p:nvPr/>
        </p:nvSpPr>
        <p:spPr>
          <a:xfrm>
            <a:off x="7417778" y="4991099"/>
            <a:ext cx="4384430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Aharoni"/>
                <a:cs typeface="Aharoni"/>
              </a:rPr>
              <a:t>ITALY</a:t>
            </a:r>
            <a:endParaRPr lang="en-US" dirty="0"/>
          </a:p>
          <a:p>
            <a:pPr algn="ctr"/>
            <a:r>
              <a:rPr lang="en-US" sz="1600" dirty="0">
                <a:latin typeface="Aharoni"/>
                <a:ea typeface="+mn-lt"/>
                <a:cs typeface="+mn-lt"/>
              </a:rPr>
              <a:t>you can attend a psychological desk where anyone can talk about their problems with a professional psychologist</a:t>
            </a:r>
            <a:endParaRPr lang="en-US" sz="1600" dirty="0">
              <a:latin typeface="Aharoni"/>
              <a:cs typeface="Aharoni"/>
            </a:endParaRPr>
          </a:p>
        </p:txBody>
      </p:sp>
      <p:pic>
        <p:nvPicPr>
          <p:cNvPr id="9" name="Picture 9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4AA3C9-E2AA-449B-9C50-3EAA2DB819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2497" y="1751764"/>
            <a:ext cx="2227007" cy="1633827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44853177-B323-49F4-8B1B-537DE503F46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3336" y="3317207"/>
            <a:ext cx="2276167" cy="1538651"/>
          </a:xfrm>
          <a:prstGeom prst="rect">
            <a:avLst/>
          </a:prstGeom>
        </p:spPr>
      </p:pic>
      <p:pic>
        <p:nvPicPr>
          <p:cNvPr id="12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D99F1D4-01B7-47A2-BB4B-90350DBD972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82498" y="4814309"/>
            <a:ext cx="2227006" cy="169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087388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BCB9E0F-80B4-4BE1-A13D-A796E8186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D1254C-7C40-470E-9CC1-514EC8FC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03" y="154456"/>
            <a:ext cx="11047013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>
                <a:latin typeface="Adelaide" pitchFamily="2" charset="0"/>
              </a:rPr>
              <a:t>What is done to prevent it </a:t>
            </a:r>
            <a:endParaRPr lang="en-US" sz="4400" dirty="0">
              <a:latin typeface="Adelaide" pitchFamily="2" charset="0"/>
            </a:endParaRP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4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AC8D6C"/>
          </a:solidFill>
          <a:ln w="38100" cap="rnd">
            <a:solidFill>
              <a:srgbClr val="AC8D6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A7FEDBE7-F8E0-49A7-B222-4ED5130B2D6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3792" b="-3"/>
          <a:stretch/>
        </p:blipFill>
        <p:spPr>
          <a:xfrm>
            <a:off x="572492" y="2089604"/>
            <a:ext cx="3941064" cy="40965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704087-63C2-4CD5-B7D7-8A62C3B41C87}"/>
              </a:ext>
            </a:extLst>
          </p:cNvPr>
          <p:cNvSpPr txBox="1"/>
          <p:nvPr/>
        </p:nvSpPr>
        <p:spPr>
          <a:xfrm>
            <a:off x="4630059" y="3424523"/>
            <a:ext cx="2890414" cy="18499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Aharoni"/>
                <a:cs typeface="Aharoni"/>
              </a:rPr>
              <a:t>Denmark: no special activities. There is a counsellor, who helps with school problems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3093D9-CFDB-4AFF-94AF-A9F1F0869B5D}"/>
              </a:ext>
            </a:extLst>
          </p:cNvPr>
          <p:cNvSpPr txBox="1"/>
          <p:nvPr/>
        </p:nvSpPr>
        <p:spPr>
          <a:xfrm>
            <a:off x="8419170" y="4910075"/>
            <a:ext cx="3162401" cy="1631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latin typeface="Aharoni"/>
                <a:ea typeface="+mn-lt"/>
                <a:cs typeface="+mn-lt"/>
              </a:rPr>
              <a:t>Poland: there are workshops for teachers and special lessons </a:t>
            </a:r>
            <a:r>
              <a:rPr lang="en-US" sz="2000">
                <a:latin typeface="Aharoni"/>
                <a:ea typeface="+mn-lt"/>
                <a:cs typeface="+mn-lt"/>
              </a:rPr>
              <a:t>with a psychologist </a:t>
            </a:r>
            <a:r>
              <a:rPr lang="en-US" sz="2000" dirty="0">
                <a:latin typeface="Aharoni"/>
                <a:ea typeface="+mn-lt"/>
                <a:cs typeface="+mn-lt"/>
              </a:rPr>
              <a:t>for students  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381857-68D7-4634-B94C-B4CBF9B2CD5D}"/>
              </a:ext>
            </a:extLst>
          </p:cNvPr>
          <p:cNvSpPr txBox="1"/>
          <p:nvPr/>
        </p:nvSpPr>
        <p:spPr>
          <a:xfrm>
            <a:off x="8419171" y="2046487"/>
            <a:ext cx="3162401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latin typeface="Aharoni"/>
                <a:cs typeface="Aharoni"/>
              </a:rPr>
              <a:t>Italy: school provides a series of extracurricular activities, e.g. volunteering activities, which helps depressed and lonely student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2AC814-1F67-4003-845B-44B8D4BA8D4B}"/>
              </a:ext>
            </a:extLst>
          </p:cNvPr>
          <p:cNvSpPr txBox="1"/>
          <p:nvPr/>
        </p:nvSpPr>
        <p:spPr>
          <a:xfrm>
            <a:off x="4639215" y="2092577"/>
            <a:ext cx="2878393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 algn="ctr" rtl="0">
              <a:spcAft>
                <a:spcPts val="600"/>
              </a:spcAft>
            </a:pPr>
            <a:r>
              <a:rPr lang="en-US" sz="2000">
                <a:latin typeface="Aharoni"/>
                <a:ea typeface="Arial"/>
                <a:cs typeface="Aharoni"/>
              </a:rPr>
              <a:t>Spain: there are only programs to prevent bullying </a:t>
            </a:r>
            <a:endParaRPr lang="en-US">
              <a:latin typeface="Aharoni"/>
              <a:cs typeface="Aharon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DB2989-43E7-40B8-9913-170E0DE1A0DE}"/>
              </a:ext>
            </a:extLst>
          </p:cNvPr>
          <p:cNvSpPr txBox="1"/>
          <p:nvPr/>
        </p:nvSpPr>
        <p:spPr>
          <a:xfrm>
            <a:off x="4641972" y="5540857"/>
            <a:ext cx="2890683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latin typeface="Aharoni"/>
                <a:ea typeface="+mn-lt"/>
                <a:cs typeface="+mn-lt"/>
              </a:rPr>
              <a:t>Greece: No specific activities taken by school </a:t>
            </a:r>
            <a:endParaRPr lang="en-US" dirty="0">
              <a:latin typeface="The Hand Bold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5282846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7503A44-7C0B-4048-B909-305B4CB0F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52FD1A-FBF4-424A-A7FE-F8F9A7E71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19" y="357666"/>
            <a:ext cx="10833465" cy="1266493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400" dirty="0">
                <a:latin typeface="Adelaide" pitchFamily="2" charset="0"/>
              </a:rPr>
              <a:t>I</a:t>
            </a:r>
            <a:r>
              <a:rPr lang="pl-PL" sz="4400" dirty="0">
                <a:latin typeface="Adelaide" pitchFamily="2" charset="0"/>
              </a:rPr>
              <a:t>s</a:t>
            </a:r>
            <a:r>
              <a:rPr lang="en-US" sz="4400" dirty="0">
                <a:latin typeface="Adelaide" pitchFamily="2" charset="0"/>
              </a:rPr>
              <a:t> your school strategy effective?</a:t>
            </a:r>
          </a:p>
        </p:txBody>
      </p:sp>
      <p:pic>
        <p:nvPicPr>
          <p:cNvPr id="7" name="Picture 7" descr="A drawing of a person&#10;&#10;Description automatically generated">
            <a:extLst>
              <a:ext uri="{FF2B5EF4-FFF2-40B4-BE49-F238E27FC236}">
                <a16:creationId xmlns:a16="http://schemas.microsoft.com/office/drawing/2014/main" id="{9D60A570-35A3-4A22-B393-A11ECABC4A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89580" y="2312481"/>
            <a:ext cx="3405911" cy="3428713"/>
          </a:xfrm>
          <a:prstGeom prst="rect">
            <a:avLst/>
          </a:prstGeom>
        </p:spPr>
      </p:pic>
      <p:pic>
        <p:nvPicPr>
          <p:cNvPr id="10" name="Graphic 10" descr="Comment Like outline">
            <a:extLst>
              <a:ext uri="{FF2B5EF4-FFF2-40B4-BE49-F238E27FC236}">
                <a16:creationId xmlns:a16="http://schemas.microsoft.com/office/drawing/2014/main" id="{B4BE4DC9-3312-480C-8FC4-E6A154B03C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4902" y="1760688"/>
            <a:ext cx="3047713" cy="3047713"/>
          </a:xfrm>
          <a:prstGeom prst="rect">
            <a:avLst/>
          </a:prstGeom>
        </p:spPr>
      </p:pic>
      <p:pic>
        <p:nvPicPr>
          <p:cNvPr id="11" name="Graphic 11" descr="Comment Dislike outline">
            <a:extLst>
              <a:ext uri="{FF2B5EF4-FFF2-40B4-BE49-F238E27FC236}">
                <a16:creationId xmlns:a16="http://schemas.microsoft.com/office/drawing/2014/main" id="{1AC73B42-A2C5-4F2A-A320-6C6E9632E0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16278" y="1786964"/>
            <a:ext cx="3047713" cy="30477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D6346D8-8712-49B2-B340-ACB5DD1ACDE8}"/>
              </a:ext>
            </a:extLst>
          </p:cNvPr>
          <p:cNvSpPr txBox="1"/>
          <p:nvPr/>
        </p:nvSpPr>
        <p:spPr>
          <a:xfrm>
            <a:off x="8320909" y="4108888"/>
            <a:ext cx="2743200" cy="259782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latin typeface="Abadi"/>
              </a:rPr>
              <a:t>SPAIN</a:t>
            </a:r>
            <a:br>
              <a:rPr lang="en-US" sz="2800" dirty="0">
                <a:latin typeface="Abadi"/>
              </a:rPr>
            </a:br>
            <a:r>
              <a:rPr lang="en-US" sz="2800" dirty="0">
                <a:latin typeface="Abadi"/>
              </a:rPr>
              <a:t>POLAND</a:t>
            </a:r>
            <a:br>
              <a:rPr lang="en-US" sz="2800" dirty="0">
                <a:latin typeface="Abadi"/>
              </a:rPr>
            </a:br>
            <a:r>
              <a:rPr lang="en-US" sz="2800" dirty="0">
                <a:latin typeface="Abadi"/>
              </a:rPr>
              <a:t>DENMARK</a:t>
            </a:r>
            <a:br>
              <a:rPr lang="en-US" sz="2800" dirty="0">
                <a:latin typeface="Abadi"/>
              </a:rPr>
            </a:br>
            <a:r>
              <a:rPr lang="en-US" sz="2800" dirty="0">
                <a:latin typeface="Abadi"/>
              </a:rPr>
              <a:t>ITALY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40FBA5-98FE-4792-B3EA-9F0FA0E8822A}"/>
              </a:ext>
            </a:extLst>
          </p:cNvPr>
          <p:cNvSpPr txBox="1"/>
          <p:nvPr/>
        </p:nvSpPr>
        <p:spPr>
          <a:xfrm>
            <a:off x="1090777" y="4275410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Abadi"/>
              </a:rPr>
              <a:t>GREECE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9474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339</Words>
  <Application>Microsoft Macintosh PowerPoint</Application>
  <PresentationFormat>Panoramiczny</PresentationFormat>
  <Paragraphs>79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6" baseType="lpstr">
      <vt:lpstr>Abadi</vt:lpstr>
      <vt:lpstr>Adelaide</vt:lpstr>
      <vt:lpstr>Aharoni</vt:lpstr>
      <vt:lpstr>Arial</vt:lpstr>
      <vt:lpstr>Berlin Sans FB</vt:lpstr>
      <vt:lpstr>The Hand Bold</vt:lpstr>
      <vt:lpstr>The Serif Hand Black</vt:lpstr>
      <vt:lpstr>SketchyVTI</vt:lpstr>
      <vt:lpstr>School policies on teenage depression</vt:lpstr>
      <vt:lpstr>Depression statistics</vt:lpstr>
      <vt:lpstr>Depression statistics in our countries </vt:lpstr>
      <vt:lpstr>Is there a psychologist in your school?</vt:lpstr>
      <vt:lpstr>Main mental health issues</vt:lpstr>
      <vt:lpstr>Steps taken by school when depression in recognized</vt:lpstr>
      <vt:lpstr>What is done to prevent it </vt:lpstr>
      <vt:lpstr>Is your school strategy effective?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Pawel Posnik</cp:lastModifiedBy>
  <cp:revision>580</cp:revision>
  <dcterms:created xsi:type="dcterms:W3CDTF">2020-12-16T13:31:02Z</dcterms:created>
  <dcterms:modified xsi:type="dcterms:W3CDTF">2020-12-27T13:26:54Z</dcterms:modified>
</cp:coreProperties>
</file>