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66D9"/>
    <a:srgbClr val="9C8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0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38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5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6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0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4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9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1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1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3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2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telefon komórkowy, telefon, kobieta&#10;&#10;Opis wygenerowany przy bardzo wysokim poziomie pewności">
            <a:extLst>
              <a:ext uri="{FF2B5EF4-FFF2-40B4-BE49-F238E27FC236}">
                <a16:creationId xmlns:a16="http://schemas.microsoft.com/office/drawing/2014/main" id="{C3675394-73C4-414C-95D5-AB69B71CB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4773"/>
          <a:stretch/>
        </p:blipFill>
        <p:spPr>
          <a:xfrm>
            <a:off x="-32" y="10"/>
            <a:ext cx="1219203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0693" y="2474031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9C81C7"/>
                </a:solidFill>
              </a:rPr>
              <a:t>POLISH HIGH SCHOOL </a:t>
            </a:r>
            <a:br>
              <a:rPr lang="pl-PL" dirty="0">
                <a:solidFill>
                  <a:srgbClr val="9C81C7"/>
                </a:solidFill>
              </a:rPr>
            </a:br>
            <a:r>
              <a:rPr lang="pl-PL" dirty="0">
                <a:solidFill>
                  <a:srgbClr val="9C81C7"/>
                </a:solidFill>
              </a:rPr>
              <a:t>VS</a:t>
            </a:r>
            <a:br>
              <a:rPr lang="pl-PL" dirty="0">
                <a:solidFill>
                  <a:srgbClr val="9C81C7"/>
                </a:solidFill>
              </a:rPr>
            </a:br>
            <a:r>
              <a:rPr lang="pl-PL" dirty="0">
                <a:solidFill>
                  <a:srgbClr val="9C81C7"/>
                </a:solidFill>
              </a:rPr>
              <a:t> TEENAGE DEPRESSION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52F39-B7D2-49F4-B65D-7D8875AD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59" y="537713"/>
            <a:ext cx="11604592" cy="10991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ACCORDING TO THE SCHOOL STATEMENT OF THE GENERAL EDUCATIONAL HIGH SCHOOL IN GRÓJEC</a:t>
            </a:r>
            <a:endParaRPr lang="pl-PL" sz="3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952A75F-0E7A-4BFB-876B-60651BD91E4D}"/>
              </a:ext>
            </a:extLst>
          </p:cNvPr>
          <p:cNvSpPr txBox="1"/>
          <p:nvPr/>
        </p:nvSpPr>
        <p:spPr>
          <a:xfrm>
            <a:off x="439949" y="1920814"/>
            <a:ext cx="902610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  <a:p>
            <a:endParaRPr lang="pl-PL"/>
          </a:p>
          <a:p>
            <a:r>
              <a:rPr lang="pl-PL" sz="2400" b="1" dirty="0">
                <a:solidFill>
                  <a:srgbClr val="A766D9"/>
                </a:solidFill>
                <a:latin typeface="Arial Black"/>
                <a:ea typeface="+mn-lt"/>
                <a:cs typeface="+mn-lt"/>
              </a:rPr>
              <a:t>School </a:t>
            </a:r>
            <a:r>
              <a:rPr lang="pl-PL" sz="2400" b="1" dirty="0" err="1">
                <a:solidFill>
                  <a:srgbClr val="A766D9"/>
                </a:solidFill>
                <a:latin typeface="Arial Black"/>
                <a:ea typeface="+mn-lt"/>
                <a:cs typeface="+mn-lt"/>
              </a:rPr>
              <a:t>care</a:t>
            </a:r>
            <a:r>
              <a:rPr lang="pl-PL" sz="2400" b="1" dirty="0">
                <a:solidFill>
                  <a:srgbClr val="A766D9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pl-PL" sz="2400" b="1" dirty="0" err="1">
                <a:solidFill>
                  <a:srgbClr val="A766D9"/>
                </a:solidFill>
                <a:latin typeface="Arial Black"/>
                <a:ea typeface="+mn-lt"/>
                <a:cs typeface="+mn-lt"/>
              </a:rPr>
              <a:t>work</a:t>
            </a:r>
            <a:endParaRPr lang="pl-PL" sz="2400" b="1" dirty="0" err="1">
              <a:solidFill>
                <a:srgbClr val="A766D9"/>
              </a:solidFill>
              <a:latin typeface="Arial Black"/>
            </a:endParaRPr>
          </a:p>
          <a:p>
            <a:r>
              <a:rPr lang="pl-PL" sz="2000" dirty="0">
                <a:ea typeface="+mn-lt"/>
                <a:cs typeface="+mn-lt"/>
              </a:rPr>
              <a:t>1. Student </a:t>
            </a:r>
            <a:r>
              <a:rPr lang="pl-PL" sz="2000" dirty="0" err="1">
                <a:ea typeface="+mn-lt"/>
                <a:cs typeface="+mn-lt"/>
              </a:rPr>
              <a:t>care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needs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are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recognized</a:t>
            </a:r>
            <a:r>
              <a:rPr lang="pl-PL" sz="2000" dirty="0">
                <a:ea typeface="+mn-lt"/>
                <a:cs typeface="+mn-lt"/>
              </a:rPr>
              <a:t>. </a:t>
            </a:r>
            <a:r>
              <a:rPr lang="pl-PL" sz="2000" dirty="0" err="1">
                <a:ea typeface="+mn-lt"/>
                <a:cs typeface="+mn-lt"/>
              </a:rPr>
              <a:t>Teachers</a:t>
            </a:r>
            <a:r>
              <a:rPr lang="pl-PL" sz="2000" dirty="0">
                <a:ea typeface="+mn-lt"/>
                <a:cs typeface="+mn-lt"/>
              </a:rPr>
              <a:t> - </a:t>
            </a:r>
            <a:r>
              <a:rPr lang="pl-PL" sz="2000" dirty="0" err="1">
                <a:ea typeface="+mn-lt"/>
                <a:cs typeface="+mn-lt"/>
              </a:rPr>
              <a:t>educators</a:t>
            </a:r>
            <a:endParaRPr lang="pl-PL" sz="2000" dirty="0"/>
          </a:p>
          <a:p>
            <a:r>
              <a:rPr lang="pl-PL" sz="2000" err="1">
                <a:ea typeface="+mn-lt"/>
                <a:cs typeface="+mn-lt"/>
              </a:rPr>
              <a:t>recognize</a:t>
            </a:r>
            <a:r>
              <a:rPr lang="pl-PL" sz="2000" dirty="0">
                <a:ea typeface="+mn-lt"/>
                <a:cs typeface="+mn-lt"/>
              </a:rPr>
              <a:t> the </a:t>
            </a:r>
            <a:r>
              <a:rPr lang="pl-PL" sz="2000" err="1">
                <a:ea typeface="+mn-lt"/>
                <a:cs typeface="+mn-lt"/>
              </a:rPr>
              <a:t>needs</a:t>
            </a:r>
            <a:r>
              <a:rPr lang="pl-PL" sz="2000" dirty="0">
                <a:ea typeface="+mn-lt"/>
                <a:cs typeface="+mn-lt"/>
              </a:rPr>
              <a:t> in the </a:t>
            </a:r>
            <a:r>
              <a:rPr lang="pl-PL" sz="2000" err="1">
                <a:ea typeface="+mn-lt"/>
                <a:cs typeface="+mn-lt"/>
              </a:rPr>
              <a:t>area</a:t>
            </a:r>
            <a:r>
              <a:rPr lang="pl-PL" sz="2000" dirty="0">
                <a:ea typeface="+mn-lt"/>
                <a:cs typeface="+mn-lt"/>
              </a:rPr>
              <a:t> of student </a:t>
            </a:r>
            <a:r>
              <a:rPr lang="pl-PL" sz="2000" err="1">
                <a:ea typeface="+mn-lt"/>
                <a:cs typeface="+mn-lt"/>
              </a:rPr>
              <a:t>care</a:t>
            </a:r>
            <a:r>
              <a:rPr lang="pl-PL" sz="2000" dirty="0">
                <a:ea typeface="+mn-lt"/>
                <a:cs typeface="+mn-lt"/>
              </a:rPr>
              <a:t>, </a:t>
            </a:r>
            <a:r>
              <a:rPr lang="pl-PL" sz="2000" err="1">
                <a:ea typeface="+mn-lt"/>
                <a:cs typeface="+mn-lt"/>
              </a:rPr>
              <a:t>know</a:t>
            </a:r>
            <a:r>
              <a:rPr lang="pl-PL" sz="2000" dirty="0">
                <a:ea typeface="+mn-lt"/>
                <a:cs typeface="+mn-lt"/>
              </a:rPr>
              <a:t> the </a:t>
            </a:r>
            <a:r>
              <a:rPr lang="pl-PL" sz="2000" err="1">
                <a:ea typeface="+mn-lt"/>
                <a:cs typeface="+mn-lt"/>
              </a:rPr>
              <a:t>educational</a:t>
            </a:r>
            <a:r>
              <a:rPr lang="pl-PL" sz="2000" dirty="0">
                <a:ea typeface="+mn-lt"/>
                <a:cs typeface="+mn-lt"/>
              </a:rPr>
              <a:t> environment</a:t>
            </a:r>
            <a:endParaRPr lang="pl-PL" sz="2000" dirty="0"/>
          </a:p>
          <a:p>
            <a:r>
              <a:rPr lang="pl-PL" sz="2000" err="1">
                <a:ea typeface="+mn-lt"/>
                <a:cs typeface="+mn-lt"/>
              </a:rPr>
              <a:t>your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students</a:t>
            </a:r>
            <a:r>
              <a:rPr lang="pl-PL" sz="2000" dirty="0">
                <a:ea typeface="+mn-lt"/>
                <a:cs typeface="+mn-lt"/>
              </a:rPr>
              <a:t>. The </a:t>
            </a:r>
            <a:r>
              <a:rPr lang="pl-PL" sz="2000" err="1">
                <a:ea typeface="+mn-lt"/>
                <a:cs typeface="+mn-lt"/>
              </a:rPr>
              <a:t>school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ensures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mental</a:t>
            </a:r>
            <a:r>
              <a:rPr lang="pl-PL" sz="2000" dirty="0">
                <a:ea typeface="+mn-lt"/>
                <a:cs typeface="+mn-lt"/>
              </a:rPr>
              <a:t> and </a:t>
            </a:r>
            <a:r>
              <a:rPr lang="pl-PL" sz="2000" err="1">
                <a:ea typeface="+mn-lt"/>
                <a:cs typeface="+mn-lt"/>
              </a:rPr>
              <a:t>physical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security</a:t>
            </a:r>
            <a:r>
              <a:rPr lang="pl-PL" sz="2000" dirty="0">
                <a:ea typeface="+mn-lt"/>
                <a:cs typeface="+mn-lt"/>
              </a:rPr>
              <a:t>.</a:t>
            </a:r>
            <a:endParaRPr lang="pl-PL" sz="2000" dirty="0"/>
          </a:p>
          <a:p>
            <a:endParaRPr lang="pl-PL" sz="2000" dirty="0">
              <a:ea typeface="+mn-lt"/>
              <a:cs typeface="+mn-lt"/>
            </a:endParaRPr>
          </a:p>
          <a:p>
            <a:r>
              <a:rPr lang="pl-PL" sz="2000" dirty="0">
                <a:ea typeface="+mn-lt"/>
                <a:cs typeface="+mn-lt"/>
              </a:rPr>
              <a:t>2. The </a:t>
            </a:r>
            <a:r>
              <a:rPr lang="pl-PL" sz="2000" err="1">
                <a:ea typeface="+mn-lt"/>
                <a:cs typeface="+mn-lt"/>
              </a:rPr>
              <a:t>school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provides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all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available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forms</a:t>
            </a:r>
            <a:r>
              <a:rPr lang="pl-PL" sz="2000" dirty="0">
                <a:ea typeface="+mn-lt"/>
                <a:cs typeface="+mn-lt"/>
              </a:rPr>
              <a:t> of </a:t>
            </a:r>
            <a:r>
              <a:rPr lang="pl-PL" sz="2000" err="1">
                <a:ea typeface="+mn-lt"/>
                <a:cs typeface="+mn-lt"/>
              </a:rPr>
              <a:t>assistance</a:t>
            </a:r>
            <a:r>
              <a:rPr lang="pl-PL" sz="2000" dirty="0">
                <a:ea typeface="+mn-lt"/>
                <a:cs typeface="+mn-lt"/>
              </a:rPr>
              <a:t> to </a:t>
            </a:r>
            <a:r>
              <a:rPr lang="pl-PL" sz="2000" err="1">
                <a:ea typeface="+mn-lt"/>
                <a:cs typeface="+mn-lt"/>
              </a:rPr>
              <a:t>students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who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need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it</a:t>
            </a:r>
            <a:r>
              <a:rPr lang="pl-PL" sz="2000" dirty="0">
                <a:ea typeface="+mn-lt"/>
                <a:cs typeface="+mn-lt"/>
              </a:rPr>
              <a:t>, a</a:t>
            </a:r>
            <a:endParaRPr lang="pl-PL" sz="2000" dirty="0"/>
          </a:p>
          <a:p>
            <a:r>
              <a:rPr lang="pl-PL" sz="2000" err="1">
                <a:ea typeface="+mn-lt"/>
                <a:cs typeface="+mn-lt"/>
              </a:rPr>
              <a:t>also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undertakes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systematic</a:t>
            </a:r>
            <a:r>
              <a:rPr lang="pl-PL" sz="2000" dirty="0">
                <a:ea typeface="+mn-lt"/>
                <a:cs typeface="+mn-lt"/>
              </a:rPr>
              <a:t> and </a:t>
            </a:r>
            <a:r>
              <a:rPr lang="pl-PL" sz="2000" err="1">
                <a:ea typeface="+mn-lt"/>
                <a:cs typeface="+mn-lt"/>
              </a:rPr>
              <a:t>effective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caring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activities</a:t>
            </a:r>
            <a:r>
              <a:rPr lang="pl-PL" sz="2000" dirty="0">
                <a:ea typeface="+mn-lt"/>
                <a:cs typeface="+mn-lt"/>
              </a:rPr>
              <a:t>. </a:t>
            </a:r>
            <a:r>
              <a:rPr lang="pl-PL" sz="2000" err="1">
                <a:ea typeface="+mn-lt"/>
                <a:cs typeface="+mn-lt"/>
              </a:rPr>
              <a:t>Everyone</a:t>
            </a:r>
            <a:r>
              <a:rPr lang="pl-PL" sz="2000" dirty="0">
                <a:ea typeface="+mn-lt"/>
                <a:cs typeface="+mn-lt"/>
              </a:rPr>
              <a:t> in </a:t>
            </a:r>
            <a:r>
              <a:rPr lang="pl-PL" sz="2000" err="1">
                <a:ea typeface="+mn-lt"/>
                <a:cs typeface="+mn-lt"/>
              </a:rPr>
              <a:t>need</a:t>
            </a:r>
            <a:endParaRPr lang="pl-PL" sz="2000"/>
          </a:p>
          <a:p>
            <a:r>
              <a:rPr lang="pl-PL" sz="2000" err="1">
                <a:ea typeface="+mn-lt"/>
                <a:cs typeface="+mn-lt"/>
              </a:rPr>
              <a:t>students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are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covered</a:t>
            </a:r>
            <a:r>
              <a:rPr lang="pl-PL" sz="2000" dirty="0">
                <a:ea typeface="+mn-lt"/>
                <a:cs typeface="+mn-lt"/>
              </a:rPr>
              <a:t> by </a:t>
            </a:r>
            <a:r>
              <a:rPr lang="pl-PL" sz="2000" err="1">
                <a:ea typeface="+mn-lt"/>
                <a:cs typeface="+mn-lt"/>
              </a:rPr>
              <a:t>appropriate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available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forms</a:t>
            </a:r>
            <a:r>
              <a:rPr lang="pl-PL" sz="2000" dirty="0">
                <a:ea typeface="+mn-lt"/>
                <a:cs typeface="+mn-lt"/>
              </a:rPr>
              <a:t> of </a:t>
            </a:r>
            <a:r>
              <a:rPr lang="pl-PL" sz="2000" err="1">
                <a:ea typeface="+mn-lt"/>
                <a:cs typeface="+mn-lt"/>
              </a:rPr>
              <a:t>care</a:t>
            </a:r>
            <a:r>
              <a:rPr lang="pl-PL" sz="2000" dirty="0">
                <a:ea typeface="+mn-lt"/>
                <a:cs typeface="+mn-lt"/>
              </a:rPr>
              <a:t>. The </a:t>
            </a:r>
            <a:r>
              <a:rPr lang="pl-PL" sz="2000" err="1">
                <a:ea typeface="+mn-lt"/>
                <a:cs typeface="+mn-lt"/>
              </a:rPr>
              <a:t>school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cooperates</a:t>
            </a:r>
            <a:r>
              <a:rPr lang="pl-PL" sz="2000" dirty="0">
                <a:ea typeface="+mn-lt"/>
                <a:cs typeface="+mn-lt"/>
              </a:rPr>
              <a:t> with</a:t>
            </a:r>
            <a:endParaRPr lang="pl-PL" sz="2000" dirty="0"/>
          </a:p>
          <a:p>
            <a:r>
              <a:rPr lang="pl-PL" sz="2000" err="1">
                <a:ea typeface="+mn-lt"/>
                <a:cs typeface="+mn-lt"/>
              </a:rPr>
              <a:t>institutions</a:t>
            </a:r>
            <a:r>
              <a:rPr lang="pl-PL" sz="2000" dirty="0">
                <a:ea typeface="+mn-lt"/>
                <a:cs typeface="+mn-lt"/>
              </a:rPr>
              <a:t> and </a:t>
            </a:r>
            <a:r>
              <a:rPr lang="pl-PL" sz="2000" err="1">
                <a:ea typeface="+mn-lt"/>
                <a:cs typeface="+mn-lt"/>
              </a:rPr>
              <a:t>persons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providing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social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assistance</a:t>
            </a:r>
            <a:r>
              <a:rPr lang="pl-PL" sz="2000" dirty="0">
                <a:ea typeface="+mn-lt"/>
                <a:cs typeface="+mn-lt"/>
              </a:rPr>
              <a:t>. The </a:t>
            </a:r>
            <a:r>
              <a:rPr lang="pl-PL" sz="2000" err="1">
                <a:ea typeface="+mn-lt"/>
                <a:cs typeface="+mn-lt"/>
              </a:rPr>
              <a:t>school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uses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its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own</a:t>
            </a:r>
            <a:endParaRPr lang="pl-PL" sz="2000"/>
          </a:p>
          <a:p>
            <a:r>
              <a:rPr lang="pl-PL" sz="2000" err="1">
                <a:ea typeface="+mn-lt"/>
                <a:cs typeface="+mn-lt"/>
              </a:rPr>
              <a:t>opportunities</a:t>
            </a:r>
            <a:r>
              <a:rPr lang="pl-PL" sz="2000" dirty="0">
                <a:ea typeface="+mn-lt"/>
                <a:cs typeface="+mn-lt"/>
              </a:rPr>
              <a:t> to </a:t>
            </a:r>
            <a:r>
              <a:rPr lang="pl-PL" sz="2000" err="1">
                <a:ea typeface="+mn-lt"/>
                <a:cs typeface="+mn-lt"/>
              </a:rPr>
              <a:t>meet</a:t>
            </a:r>
            <a:r>
              <a:rPr lang="pl-PL" sz="2000" dirty="0">
                <a:ea typeface="+mn-lt"/>
                <a:cs typeface="+mn-lt"/>
              </a:rPr>
              <a:t> the </a:t>
            </a:r>
            <a:r>
              <a:rPr lang="pl-PL" sz="2000" err="1">
                <a:ea typeface="+mn-lt"/>
                <a:cs typeface="+mn-lt"/>
              </a:rPr>
              <a:t>needs</a:t>
            </a:r>
            <a:r>
              <a:rPr lang="pl-PL" sz="2000" dirty="0">
                <a:ea typeface="+mn-lt"/>
                <a:cs typeface="+mn-lt"/>
              </a:rPr>
              <a:t> of </a:t>
            </a:r>
            <a:r>
              <a:rPr lang="pl-PL" sz="2000" err="1">
                <a:ea typeface="+mn-lt"/>
                <a:cs typeface="+mn-lt"/>
              </a:rPr>
              <a:t>students</a:t>
            </a:r>
            <a:r>
              <a:rPr lang="pl-PL" sz="2000" dirty="0">
                <a:ea typeface="+mn-lt"/>
                <a:cs typeface="+mn-lt"/>
              </a:rPr>
              <a:t> to </a:t>
            </a:r>
            <a:r>
              <a:rPr lang="pl-PL" sz="2000" err="1">
                <a:ea typeface="+mn-lt"/>
                <a:cs typeface="+mn-lt"/>
              </a:rPr>
              <a:t>care</a:t>
            </a:r>
            <a:r>
              <a:rPr lang="pl-PL" sz="2000" dirty="0">
                <a:ea typeface="+mn-lt"/>
                <a:cs typeface="+mn-lt"/>
              </a:rPr>
              <a:t> for </a:t>
            </a:r>
            <a:r>
              <a:rPr lang="pl-PL" sz="2000" err="1">
                <a:ea typeface="+mn-lt"/>
                <a:cs typeface="+mn-lt"/>
              </a:rPr>
              <a:t>them</a:t>
            </a:r>
            <a:r>
              <a:rPr lang="pl-PL" sz="2000" dirty="0">
                <a:ea typeface="+mn-lt"/>
                <a:cs typeface="+mn-lt"/>
              </a:rPr>
              <a:t>.</a:t>
            </a:r>
            <a:endParaRPr lang="pl-PL" sz="2000" dirty="0"/>
          </a:p>
          <a:p>
            <a:endParaRPr lang="pl-PL" sz="2000" dirty="0">
              <a:ea typeface="+mn-lt"/>
              <a:cs typeface="+mn-lt"/>
            </a:endParaRPr>
          </a:p>
          <a:p>
            <a:r>
              <a:rPr lang="pl-PL" sz="2000" dirty="0">
                <a:ea typeface="+mn-lt"/>
                <a:cs typeface="+mn-lt"/>
              </a:rPr>
              <a:t>3. The </a:t>
            </a:r>
            <a:r>
              <a:rPr lang="pl-PL" sz="2000" err="1">
                <a:ea typeface="+mn-lt"/>
                <a:cs typeface="+mn-lt"/>
              </a:rPr>
              <a:t>school's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social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norms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are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respected</a:t>
            </a:r>
            <a:r>
              <a:rPr lang="pl-PL" sz="2000" dirty="0">
                <a:ea typeface="+mn-lt"/>
                <a:cs typeface="+mn-lt"/>
              </a:rPr>
              <a:t>. </a:t>
            </a:r>
            <a:r>
              <a:rPr lang="pl-PL" sz="2000" err="1">
                <a:ea typeface="+mn-lt"/>
                <a:cs typeface="+mn-lt"/>
              </a:rPr>
              <a:t>Students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feel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safe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at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school</a:t>
            </a:r>
            <a:r>
              <a:rPr lang="pl-PL" sz="2000" dirty="0">
                <a:ea typeface="+mn-lt"/>
                <a:cs typeface="+mn-lt"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7868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odzież, trzymający, kobieta&#10;&#10;Opis wygenerowany przy bardzo wysokim poziomie pewności">
            <a:extLst>
              <a:ext uri="{FF2B5EF4-FFF2-40B4-BE49-F238E27FC236}">
                <a16:creationId xmlns:a16="http://schemas.microsoft.com/office/drawing/2014/main" id="{CAED6169-CDE0-4B7D-80E3-3765E6DA7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7808" b="76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89DA59E-27DF-4369-9EAB-C151BC83FE70}"/>
              </a:ext>
            </a:extLst>
          </p:cNvPr>
          <p:cNvSpPr txBox="1"/>
          <p:nvPr/>
        </p:nvSpPr>
        <p:spPr>
          <a:xfrm>
            <a:off x="396816" y="3200400"/>
            <a:ext cx="9572445" cy="3124944"/>
          </a:xfrm>
          <a:prstGeom prst="rect">
            <a:avLst/>
          </a:prstGeom>
          <a:solidFill>
            <a:srgbClr val="9C81C7"/>
          </a:solidFill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</a:rPr>
              <a:t>To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support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the development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potential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of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students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create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conditions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for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them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to be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active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full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participation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in the life of the School and 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local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community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. 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school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organizes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help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psycho-pedagogical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l-PL" b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school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in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cooperation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with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parents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psychological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pedagogical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counseling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center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other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institutions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carries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out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activities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aimed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multi-faceted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recognition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of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students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'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needs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builds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a joint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strategy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of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supporting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activities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of a student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covered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by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psychological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pedagogical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assistance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implemented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the School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home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l-PL" b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Psychological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pedagogical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assistance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provided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to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students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the School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consists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in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recognition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meeting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their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individual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development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educational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needs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, as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well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as on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recognizing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environmental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factors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affecting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their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functioning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the School.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414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 descr="Obraz zawierający osoba, odzież, trzymający, kobieta&#10;&#10;Opis wygenerowany przy bardzo wysokim poziomie pewności">
            <a:extLst>
              <a:ext uri="{FF2B5EF4-FFF2-40B4-BE49-F238E27FC236}">
                <a16:creationId xmlns:a16="http://schemas.microsoft.com/office/drawing/2014/main" id="{9E0CFCCB-5889-4C8E-A0AF-1098998B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7808" b="76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F799D8B-2F71-4B11-8F54-9866478B3EE3}"/>
              </a:ext>
            </a:extLst>
          </p:cNvPr>
          <p:cNvSpPr txBox="1"/>
          <p:nvPr/>
        </p:nvSpPr>
        <p:spPr>
          <a:xfrm>
            <a:off x="339306" y="1388853"/>
            <a:ext cx="10550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898A74-ABE7-4A16-A9C0-920348DCCC34}"/>
              </a:ext>
            </a:extLst>
          </p:cNvPr>
          <p:cNvSpPr txBox="1"/>
          <p:nvPr/>
        </p:nvSpPr>
        <p:spPr>
          <a:xfrm>
            <a:off x="424672" y="3242634"/>
            <a:ext cx="8968596" cy="3139321"/>
          </a:xfrm>
          <a:prstGeom prst="rect">
            <a:avLst/>
          </a:prstGeom>
          <a:solidFill>
            <a:srgbClr val="9C81C7"/>
          </a:solidFill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 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school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cooperates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with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psychological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pedagogical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counseling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centers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other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institutions</a:t>
            </a:r>
            <a:endParaRPr lang="pl-PL" b="1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acting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for the benefit of the family,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children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young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people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to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support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students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their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parents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, and</a:t>
            </a:r>
            <a:endParaRPr lang="pl-PL" b="1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improving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quality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of 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School's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work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its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organizational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development.</a:t>
            </a:r>
            <a:endParaRPr lang="pl-PL" b="1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 As part of 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didactic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educational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tasks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, the School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cooperates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with 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Specialist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Psychological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Pedagogical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Counseling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Center,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hereinafter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referred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to as "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Counseling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Center".</a:t>
            </a:r>
            <a:endParaRPr lang="pl-PL" b="1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 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cooperation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of the School with the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Outpatient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Clinic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is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aimed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at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providing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teachers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parents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specialist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support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in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recognizing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meeting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special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needs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educational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students</a:t>
            </a:r>
            <a:endParaRPr lang="pl-PL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8F40A58-6EAE-4F9C-8F14-3ED18BF885AC}"/>
              </a:ext>
            </a:extLst>
          </p:cNvPr>
          <p:cNvSpPr txBox="1"/>
          <p:nvPr/>
        </p:nvSpPr>
        <p:spPr>
          <a:xfrm>
            <a:off x="267419" y="698741"/>
            <a:ext cx="8034068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The coordinator of cooperation with counseling centers at the School is a school pedagogue and psychologist</a:t>
            </a:r>
          </a:p>
          <a:p>
            <a:pPr algn="ctr"/>
            <a:r>
              <a:rPr lang="en-US" dirty="0"/>
              <a:t>and a career advisor.</a:t>
            </a:r>
          </a:p>
          <a:p>
            <a:pPr algn="ctr"/>
            <a:endParaRPr lang="en-US"/>
          </a:p>
          <a:p>
            <a:pPr algn="ctr"/>
            <a:r>
              <a:rPr lang="en-US" dirty="0"/>
              <a:t> The school also cooperates with other institutions working for the family and children</a:t>
            </a:r>
          </a:p>
          <a:p>
            <a:pPr algn="ctr"/>
            <a:r>
              <a:rPr lang="en-US" dirty="0"/>
              <a:t>and youth depending on the current needs of students and implemented programs</a:t>
            </a:r>
          </a:p>
          <a:p>
            <a:pPr algn="ctr"/>
            <a:r>
              <a:rPr lang="en-US" dirty="0"/>
              <a:t>educational and preventive medicine, in particular with:</a:t>
            </a:r>
          </a:p>
          <a:p>
            <a:pPr algn="ctr"/>
            <a:endParaRPr lang="en-US"/>
          </a:p>
          <a:p>
            <a:r>
              <a:rPr lang="en-US" dirty="0"/>
              <a:t>1) </a:t>
            </a:r>
            <a:r>
              <a:rPr lang="en-US" b="1" dirty="0">
                <a:solidFill>
                  <a:srgbClr val="A766D9"/>
                </a:solidFill>
              </a:rPr>
              <a:t>Municipal Social Assistance Center and </a:t>
            </a:r>
            <a:r>
              <a:rPr lang="en-US" b="1" dirty="0" err="1">
                <a:solidFill>
                  <a:srgbClr val="A766D9"/>
                </a:solidFill>
              </a:rPr>
              <a:t>Poviat</a:t>
            </a:r>
            <a:r>
              <a:rPr lang="en-US" b="1" dirty="0">
                <a:solidFill>
                  <a:srgbClr val="A766D9"/>
                </a:solidFill>
              </a:rPr>
              <a:t> Assistance Center</a:t>
            </a:r>
          </a:p>
          <a:p>
            <a:r>
              <a:rPr lang="en-US" dirty="0"/>
              <a:t> to recognize the pupil's educational environment and help him</a:t>
            </a:r>
          </a:p>
          <a:p>
            <a:r>
              <a:rPr lang="en-US" dirty="0"/>
              <a:t>adequate to individual needs;</a:t>
            </a:r>
          </a:p>
          <a:p>
            <a:r>
              <a:rPr lang="en-US" dirty="0"/>
              <a:t>2) </a:t>
            </a:r>
            <a:r>
              <a:rPr lang="en-US" b="1" dirty="0">
                <a:solidFill>
                  <a:srgbClr val="A766D9"/>
                </a:solidFill>
              </a:rPr>
              <a:t>Family Court</a:t>
            </a:r>
            <a:r>
              <a:rPr lang="en-US" dirty="0"/>
              <a:t> to provide the student with proper living conditions if necessary</a:t>
            </a:r>
          </a:p>
          <a:p>
            <a:r>
              <a:rPr lang="en-US" dirty="0"/>
              <a:t>and learning and get help in solving difficult educational problems;</a:t>
            </a:r>
          </a:p>
          <a:p>
            <a:r>
              <a:rPr lang="en-US" dirty="0"/>
              <a:t>3) </a:t>
            </a:r>
            <a:r>
              <a:rPr lang="en-US" b="1" dirty="0">
                <a:solidFill>
                  <a:srgbClr val="A766D9"/>
                </a:solidFill>
              </a:rPr>
              <a:t>City Guard and </a:t>
            </a:r>
            <a:r>
              <a:rPr lang="en-US" b="1" dirty="0" err="1">
                <a:solidFill>
                  <a:srgbClr val="A766D9"/>
                </a:solidFill>
              </a:rPr>
              <a:t>Poviat</a:t>
            </a:r>
            <a:r>
              <a:rPr lang="en-US" b="1" dirty="0">
                <a:solidFill>
                  <a:srgbClr val="A766D9"/>
                </a:solidFill>
              </a:rPr>
              <a:t> Police Headquarters</a:t>
            </a:r>
            <a:r>
              <a:rPr lang="en-US" dirty="0"/>
              <a:t> to ensure student safety</a:t>
            </a:r>
          </a:p>
          <a:p>
            <a:r>
              <a:rPr lang="en-US" dirty="0"/>
              <a:t>at school and outside and to prevent demoralization and crime among young people;</a:t>
            </a:r>
          </a:p>
          <a:p>
            <a:r>
              <a:rPr lang="en-US" dirty="0"/>
              <a:t>4) </a:t>
            </a:r>
            <a:r>
              <a:rPr lang="en-US" b="1" dirty="0">
                <a:solidFill>
                  <a:srgbClr val="A766D9"/>
                </a:solidFill>
              </a:rPr>
              <a:t>the State Fire Service</a:t>
            </a:r>
            <a:r>
              <a:rPr lang="en-US" dirty="0"/>
              <a:t> as part of shaping appropriate behavior in situations</a:t>
            </a:r>
          </a:p>
          <a:p>
            <a:r>
              <a:rPr lang="en-US" dirty="0"/>
              <a:t>threatening health and life;</a:t>
            </a:r>
          </a:p>
          <a:p>
            <a:r>
              <a:rPr lang="en-US" dirty="0"/>
              <a:t>5) </a:t>
            </a:r>
            <a:r>
              <a:rPr lang="en-US" b="1" dirty="0" err="1">
                <a:solidFill>
                  <a:srgbClr val="A766D9"/>
                </a:solidFill>
              </a:rPr>
              <a:t>Poviat</a:t>
            </a:r>
            <a:r>
              <a:rPr lang="en-US" b="1" dirty="0">
                <a:solidFill>
                  <a:srgbClr val="A766D9"/>
                </a:solidFill>
              </a:rPr>
              <a:t> Sanitary and Epidemiological Station and the Health Care Institution</a:t>
            </a:r>
          </a:p>
          <a:p>
            <a:r>
              <a:rPr lang="en-US" dirty="0"/>
              <a:t>as part of the implementation of educational and preventive programs, in particular</a:t>
            </a:r>
          </a:p>
          <a:p>
            <a:r>
              <a:rPr lang="en-US" dirty="0"/>
              <a:t>health education and health promotion among students, teachers and parents;</a:t>
            </a:r>
          </a:p>
        </p:txBody>
      </p:sp>
    </p:spTree>
    <p:extLst>
      <p:ext uri="{BB962C8B-B14F-4D97-AF65-F5344CB8AC3E}">
        <p14:creationId xmlns:p14="http://schemas.microsoft.com/office/powerpoint/2010/main" val="11460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54B63BF-2066-4CBA-8BB4-7B4CCD7D438C}"/>
              </a:ext>
            </a:extLst>
          </p:cNvPr>
          <p:cNvSpPr txBox="1"/>
          <p:nvPr/>
        </p:nvSpPr>
        <p:spPr>
          <a:xfrm>
            <a:off x="727494" y="727493"/>
            <a:ext cx="606437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/>
          </a:p>
          <a:p>
            <a:pPr marL="285750" indent="-285750">
              <a:buFont typeface="Wingdings"/>
              <a:buChar char="Ø"/>
            </a:pPr>
            <a:r>
              <a:rPr lang="en-US" b="1" dirty="0">
                <a:solidFill>
                  <a:srgbClr val="7030A0"/>
                </a:solidFill>
              </a:rPr>
              <a:t>The school educator </a:t>
            </a:r>
            <a:r>
              <a:rPr lang="en-US" dirty="0"/>
              <a:t>coordinates the educational activities of the School and organizes support</a:t>
            </a:r>
          </a:p>
          <a:p>
            <a:r>
              <a:rPr lang="en-US" dirty="0"/>
              <a:t>students who, due to development, health, social and other problems, need</a:t>
            </a:r>
          </a:p>
          <a:p>
            <a:r>
              <a:rPr lang="en-US" dirty="0"/>
              <a:t>help.</a:t>
            </a:r>
          </a:p>
          <a:p>
            <a:endParaRPr lang="en-US"/>
          </a:p>
          <a:p>
            <a:pPr marL="285750" indent="-285750">
              <a:buFont typeface="Wingdings"/>
              <a:buChar char="Ø"/>
            </a:pPr>
            <a:r>
              <a:rPr lang="en-US" b="1" dirty="0">
                <a:solidFill>
                  <a:srgbClr val="7030A0"/>
                </a:solidFill>
              </a:rPr>
              <a:t>The school psychologist </a:t>
            </a:r>
            <a:r>
              <a:rPr lang="en-US" dirty="0"/>
              <a:t>coordinates the School's activities in the field of psychological and pedagogical assistance, and also organizes the support of students who need help because of</a:t>
            </a:r>
          </a:p>
          <a:p>
            <a:r>
              <a:rPr lang="en-US" dirty="0"/>
              <a:t>developmental, health, social and other problems.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b="1" dirty="0">
                <a:solidFill>
                  <a:srgbClr val="7030A0"/>
                </a:solidFill>
              </a:rPr>
              <a:t>The nurse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in the teaching and upbringing environment / school hygienist runs active</a:t>
            </a:r>
          </a:p>
          <a:p>
            <a:r>
              <a:rPr lang="en-US" dirty="0"/>
              <a:t>counseling for students with health problems and provides medical care over</a:t>
            </a:r>
          </a:p>
          <a:p>
            <a:r>
              <a:rPr lang="en-US" dirty="0"/>
              <a:t>Students.</a:t>
            </a:r>
          </a:p>
        </p:txBody>
      </p:sp>
      <p:pic>
        <p:nvPicPr>
          <p:cNvPr id="3" name="Obraz 3" descr="Obraz zawierający znak, tekst, zewnętrzne, ulica&#10;&#10;Opis wygenerowany przy bardzo wysokim poziomie pewności">
            <a:extLst>
              <a:ext uri="{FF2B5EF4-FFF2-40B4-BE49-F238E27FC236}">
                <a16:creationId xmlns:a16="http://schemas.microsoft.com/office/drawing/2014/main" id="{7740C910-87D3-4A20-8459-19D36450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44" y="1656900"/>
            <a:ext cx="4240781" cy="3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61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648</Words>
  <Application>Microsoft Macintosh PowerPoint</Application>
  <PresentationFormat>Panoramiczny</PresentationFormat>
  <Paragraphs>63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Bodoni MT</vt:lpstr>
      <vt:lpstr>Goudy Old Style</vt:lpstr>
      <vt:lpstr>Wingdings</vt:lpstr>
      <vt:lpstr>Wingdings 2</vt:lpstr>
      <vt:lpstr>SlateVTI</vt:lpstr>
      <vt:lpstr>POLISH HIGH SCHOOL  VS  TEENAGE DEPRESSION</vt:lpstr>
      <vt:lpstr>ACCORDING TO THE SCHOOL STATEMENT OF THE GENERAL EDUCATIONAL HIGH SCHOOL IN GRÓJEC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Pawel Posnik</cp:lastModifiedBy>
  <cp:revision>307</cp:revision>
  <dcterms:created xsi:type="dcterms:W3CDTF">2020-03-08T14:31:37Z</dcterms:created>
  <dcterms:modified xsi:type="dcterms:W3CDTF">2020-03-08T23:12:26Z</dcterms:modified>
</cp:coreProperties>
</file>