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8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448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7842484-212B-4267-9668-DCB49BCD7A75}" type="datetimeFigureOut">
              <a:rPr lang="en-GB" smtClean="0"/>
              <a:t>02/12/2019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4534AD0-36C9-46D9-8637-4F9F42443331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842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2484-212B-4267-9668-DCB49BCD7A75}" type="datetimeFigureOut">
              <a:rPr lang="en-GB" smtClean="0"/>
              <a:t>02/12/2019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34AD0-36C9-46D9-8637-4F9F424433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788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2484-212B-4267-9668-DCB49BCD7A75}" type="datetimeFigureOut">
              <a:rPr lang="en-GB" smtClean="0"/>
              <a:t>02/12/2019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34AD0-36C9-46D9-8637-4F9F42443331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051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2484-212B-4267-9668-DCB49BCD7A75}" type="datetimeFigureOut">
              <a:rPr lang="en-GB" smtClean="0"/>
              <a:t>02/12/2019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34AD0-36C9-46D9-8637-4F9F42443331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7880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2484-212B-4267-9668-DCB49BCD7A75}" type="datetimeFigureOut">
              <a:rPr lang="en-GB" smtClean="0"/>
              <a:t>02/12/2019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34AD0-36C9-46D9-8637-4F9F424433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107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2484-212B-4267-9668-DCB49BCD7A75}" type="datetimeFigureOut">
              <a:rPr lang="en-GB" smtClean="0"/>
              <a:t>02/12/2019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34AD0-36C9-46D9-8637-4F9F42443331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37276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2484-212B-4267-9668-DCB49BCD7A75}" type="datetimeFigureOut">
              <a:rPr lang="en-GB" smtClean="0"/>
              <a:t>02/12/2019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34AD0-36C9-46D9-8637-4F9F42443331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1817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2484-212B-4267-9668-DCB49BCD7A75}" type="datetimeFigureOut">
              <a:rPr lang="en-GB" smtClean="0"/>
              <a:t>02/12/2019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34AD0-36C9-46D9-8637-4F9F42443331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1759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2484-212B-4267-9668-DCB49BCD7A75}" type="datetimeFigureOut">
              <a:rPr lang="en-GB" smtClean="0"/>
              <a:t>02/12/2019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34AD0-36C9-46D9-8637-4F9F42443331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60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2484-212B-4267-9668-DCB49BCD7A75}" type="datetimeFigureOut">
              <a:rPr lang="en-GB" smtClean="0"/>
              <a:t>02/12/2019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34AD0-36C9-46D9-8637-4F9F424433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485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2484-212B-4267-9668-DCB49BCD7A75}" type="datetimeFigureOut">
              <a:rPr lang="en-GB" smtClean="0"/>
              <a:t>02/12/2019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34AD0-36C9-46D9-8637-4F9F42443331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7256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2484-212B-4267-9668-DCB49BCD7A75}" type="datetimeFigureOut">
              <a:rPr lang="en-GB" smtClean="0"/>
              <a:t>02/12/2019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34AD0-36C9-46D9-8637-4F9F424433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23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2484-212B-4267-9668-DCB49BCD7A75}" type="datetimeFigureOut">
              <a:rPr lang="en-GB" smtClean="0"/>
              <a:t>02/12/2019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34AD0-36C9-46D9-8637-4F9F42443331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6576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2484-212B-4267-9668-DCB49BCD7A75}" type="datetimeFigureOut">
              <a:rPr lang="en-GB" smtClean="0"/>
              <a:t>02/12/2019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34AD0-36C9-46D9-8637-4F9F42443331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608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2484-212B-4267-9668-DCB49BCD7A75}" type="datetimeFigureOut">
              <a:rPr lang="en-GB" smtClean="0"/>
              <a:t>02/12/2019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34AD0-36C9-46D9-8637-4F9F424433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592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2484-212B-4267-9668-DCB49BCD7A75}" type="datetimeFigureOut">
              <a:rPr lang="en-GB" smtClean="0"/>
              <a:t>02/12/2019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34AD0-36C9-46D9-8637-4F9F42443331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3818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2484-212B-4267-9668-DCB49BCD7A75}" type="datetimeFigureOut">
              <a:rPr lang="en-GB" smtClean="0"/>
              <a:t>02/12/2019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34AD0-36C9-46D9-8637-4F9F424433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715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7842484-212B-4267-9668-DCB49BCD7A75}" type="datetimeFigureOut">
              <a:rPr lang="en-GB" smtClean="0"/>
              <a:t>02/12/2019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4534AD0-36C9-46D9-8637-4F9F424433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014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3000"/>
                    </a14:imgEffect>
                    <a14:imgEffect>
                      <a14:saturation sat="33000"/>
                    </a14:imgEffect>
                    <a14:imgEffect>
                      <a14:brightnessContrast bright="-9000" contrast="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6478" y="11151"/>
            <a:ext cx="12208478" cy="6974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40522" y="2521270"/>
            <a:ext cx="11530510" cy="1607022"/>
          </a:xfrm>
        </p:spPr>
        <p:txBody>
          <a:bodyPr>
            <a:noAutofit/>
          </a:bodyPr>
          <a:lstStyle/>
          <a:p>
            <a:pPr algn="l"/>
            <a:r>
              <a:rPr lang="it-IT" sz="4000" dirty="0">
                <a:solidFill>
                  <a:schemeClr val="tx1"/>
                </a:solidFill>
                <a:effectLst>
                  <a:glow rad="165100">
                    <a:schemeClr val="bg1">
                      <a:lumMod val="50000"/>
                      <a:alpha val="65000"/>
                    </a:schemeClr>
                  </a:glow>
                </a:effectLst>
                <a:latin typeface="Bahnschrift SemiBold" panose="020B0502040204020203" pitchFamily="34" charset="0"/>
                <a:ea typeface="+mn-ea"/>
                <a:cs typeface="+mn-cs"/>
              </a:rPr>
              <a:t>What </a:t>
            </a:r>
            <a:r>
              <a:rPr lang="it-IT" sz="4000" dirty="0" err="1">
                <a:solidFill>
                  <a:schemeClr val="tx1"/>
                </a:solidFill>
                <a:effectLst>
                  <a:glow rad="165100">
                    <a:schemeClr val="bg1">
                      <a:lumMod val="50000"/>
                      <a:alpha val="65000"/>
                    </a:schemeClr>
                  </a:glow>
                </a:effectLst>
                <a:latin typeface="Bahnschrift SemiBold" panose="020B0502040204020203" pitchFamily="34" charset="0"/>
                <a:ea typeface="+mn-ea"/>
                <a:cs typeface="+mn-cs"/>
              </a:rPr>
              <a:t>is</a:t>
            </a:r>
            <a:r>
              <a:rPr lang="it-IT" sz="4000" dirty="0">
                <a:solidFill>
                  <a:schemeClr val="tx1"/>
                </a:solidFill>
                <a:effectLst>
                  <a:glow rad="165100">
                    <a:schemeClr val="bg1">
                      <a:lumMod val="50000"/>
                      <a:alpha val="65000"/>
                    </a:schemeClr>
                  </a:glow>
                </a:effectLst>
                <a:latin typeface="Bahnschrift SemiBold" panose="020B0502040204020203" pitchFamily="34" charset="0"/>
                <a:ea typeface="+mn-ea"/>
                <a:cs typeface="+mn-cs"/>
              </a:rPr>
              <a:t> </a:t>
            </a:r>
            <a:r>
              <a:rPr lang="it-IT" sz="4000" dirty="0" err="1">
                <a:solidFill>
                  <a:schemeClr val="tx1"/>
                </a:solidFill>
                <a:effectLst>
                  <a:glow rad="165100">
                    <a:schemeClr val="bg1">
                      <a:lumMod val="50000"/>
                      <a:alpha val="65000"/>
                    </a:schemeClr>
                  </a:glow>
                </a:effectLst>
                <a:latin typeface="Bahnschrift SemiBold" panose="020B0502040204020203" pitchFamily="34" charset="0"/>
                <a:ea typeface="+mn-ea"/>
                <a:cs typeface="+mn-cs"/>
              </a:rPr>
              <a:t>thepolicy</a:t>
            </a:r>
            <a:r>
              <a:rPr lang="it-IT" sz="4000" dirty="0">
                <a:solidFill>
                  <a:schemeClr val="tx1"/>
                </a:solidFill>
                <a:effectLst>
                  <a:glow rad="165100">
                    <a:schemeClr val="bg1">
                      <a:lumMod val="50000"/>
                      <a:alpha val="65000"/>
                    </a:schemeClr>
                  </a:glow>
                </a:effectLst>
                <a:latin typeface="Bahnschrift SemiBold" panose="020B0502040204020203" pitchFamily="34" charset="0"/>
                <a:ea typeface="+mn-ea"/>
                <a:cs typeface="+mn-cs"/>
              </a:rPr>
              <a:t> of the </a:t>
            </a:r>
            <a:r>
              <a:rPr lang="it-IT" sz="4000" dirty="0" err="1">
                <a:solidFill>
                  <a:schemeClr val="tx1"/>
                </a:solidFill>
                <a:effectLst>
                  <a:glow rad="165100">
                    <a:schemeClr val="bg1">
                      <a:lumMod val="50000"/>
                      <a:alpha val="65000"/>
                    </a:schemeClr>
                  </a:glow>
                </a:effectLst>
                <a:latin typeface="Bahnschrift SemiBold" panose="020B0502040204020203" pitchFamily="34" charset="0"/>
                <a:ea typeface="+mn-ea"/>
                <a:cs typeface="+mn-cs"/>
              </a:rPr>
              <a:t>Italian</a:t>
            </a:r>
            <a:r>
              <a:rPr lang="it-IT" sz="4000" dirty="0">
                <a:solidFill>
                  <a:schemeClr val="tx1"/>
                </a:solidFill>
                <a:effectLst>
                  <a:glow rad="165100">
                    <a:schemeClr val="bg1">
                      <a:lumMod val="50000"/>
                      <a:alpha val="65000"/>
                    </a:schemeClr>
                  </a:glow>
                </a:effectLst>
                <a:latin typeface="Bahnschrift SemiBold" panose="020B0502040204020203" pitchFamily="34" charset="0"/>
                <a:ea typeface="+mn-ea"/>
                <a:cs typeface="+mn-cs"/>
              </a:rPr>
              <a:t> government </a:t>
            </a:r>
            <a:r>
              <a:rPr lang="it-IT" sz="4000" dirty="0" err="1">
                <a:solidFill>
                  <a:schemeClr val="tx1"/>
                </a:solidFill>
                <a:effectLst>
                  <a:glow rad="165100">
                    <a:schemeClr val="bg1">
                      <a:lumMod val="50000"/>
                      <a:alpha val="65000"/>
                    </a:schemeClr>
                  </a:glow>
                </a:effectLst>
                <a:latin typeface="Bahnschrift SemiBold" panose="020B0502040204020203" pitchFamily="34" charset="0"/>
                <a:ea typeface="+mn-ea"/>
                <a:cs typeface="+mn-cs"/>
              </a:rPr>
              <a:t>towards</a:t>
            </a:r>
            <a:r>
              <a:rPr lang="it-IT" sz="4000" dirty="0">
                <a:solidFill>
                  <a:schemeClr val="tx1"/>
                </a:solidFill>
                <a:effectLst>
                  <a:glow rad="165100">
                    <a:schemeClr val="bg1">
                      <a:lumMod val="50000"/>
                      <a:alpha val="65000"/>
                    </a:schemeClr>
                  </a:glow>
                </a:effectLst>
                <a:latin typeface="Bahnschrift SemiBold" panose="020B0502040204020203" pitchFamily="34" charset="0"/>
                <a:ea typeface="+mn-ea"/>
                <a:cs typeface="+mn-cs"/>
              </a:rPr>
              <a:t> smog and </a:t>
            </a:r>
            <a:r>
              <a:rPr lang="it-IT" sz="4000" dirty="0" err="1">
                <a:solidFill>
                  <a:schemeClr val="tx1"/>
                </a:solidFill>
                <a:effectLst>
                  <a:glow rad="165100">
                    <a:schemeClr val="bg1">
                      <a:lumMod val="50000"/>
                      <a:alpha val="65000"/>
                    </a:schemeClr>
                  </a:glow>
                </a:effectLst>
                <a:latin typeface="Bahnschrift SemiBold" panose="020B0502040204020203" pitchFamily="34" charset="0"/>
                <a:ea typeface="+mn-ea"/>
                <a:cs typeface="+mn-cs"/>
              </a:rPr>
              <a:t>related</a:t>
            </a:r>
            <a:r>
              <a:rPr lang="it-IT" sz="4000" dirty="0">
                <a:solidFill>
                  <a:schemeClr val="tx1"/>
                </a:solidFill>
                <a:effectLst>
                  <a:glow rad="165100">
                    <a:schemeClr val="bg1">
                      <a:lumMod val="50000"/>
                      <a:alpha val="65000"/>
                    </a:schemeClr>
                  </a:glow>
                </a:effectLst>
                <a:latin typeface="Bahnschrift SemiBold" panose="020B0502040204020203" pitchFamily="34" charset="0"/>
                <a:ea typeface="+mn-ea"/>
                <a:cs typeface="+mn-cs"/>
              </a:rPr>
              <a:t> </a:t>
            </a:r>
            <a:r>
              <a:rPr lang="it-IT" sz="4000" dirty="0" err="1">
                <a:solidFill>
                  <a:schemeClr val="tx1"/>
                </a:solidFill>
                <a:effectLst>
                  <a:glow rad="165100">
                    <a:schemeClr val="bg1">
                      <a:lumMod val="50000"/>
                      <a:alpha val="65000"/>
                    </a:schemeClr>
                  </a:glow>
                </a:effectLst>
                <a:latin typeface="Bahnschrift SemiBold" panose="020B0502040204020203" pitchFamily="34" charset="0"/>
                <a:ea typeface="+mn-ea"/>
                <a:cs typeface="+mn-cs"/>
              </a:rPr>
              <a:t>environmental</a:t>
            </a:r>
            <a:r>
              <a:rPr lang="it-IT" sz="4000" dirty="0">
                <a:solidFill>
                  <a:schemeClr val="tx1"/>
                </a:solidFill>
                <a:effectLst>
                  <a:glow rad="165100">
                    <a:schemeClr val="bg1">
                      <a:lumMod val="50000"/>
                      <a:alpha val="65000"/>
                    </a:schemeClr>
                  </a:glow>
                </a:effectLst>
                <a:latin typeface="Bahnschrift SemiBold" panose="020B0502040204020203" pitchFamily="34" charset="0"/>
                <a:ea typeface="+mn-ea"/>
                <a:cs typeface="+mn-cs"/>
              </a:rPr>
              <a:t> </a:t>
            </a:r>
            <a:r>
              <a:rPr lang="it-IT" sz="4000" dirty="0" err="1">
                <a:solidFill>
                  <a:schemeClr val="tx1"/>
                </a:solidFill>
                <a:effectLst>
                  <a:glow rad="165100">
                    <a:schemeClr val="bg1">
                      <a:lumMod val="50000"/>
                      <a:alpha val="65000"/>
                    </a:schemeClr>
                  </a:glow>
                </a:effectLst>
                <a:latin typeface="Bahnschrift SemiBold" panose="020B0502040204020203" pitchFamily="34" charset="0"/>
                <a:ea typeface="+mn-ea"/>
                <a:cs typeface="+mn-cs"/>
              </a:rPr>
              <a:t>issues</a:t>
            </a:r>
            <a:r>
              <a:rPr lang="it-IT" sz="4000" dirty="0">
                <a:solidFill>
                  <a:schemeClr val="tx1"/>
                </a:solidFill>
                <a:effectLst>
                  <a:glow rad="165100">
                    <a:schemeClr val="bg1">
                      <a:lumMod val="50000"/>
                      <a:alpha val="65000"/>
                    </a:schemeClr>
                  </a:glow>
                </a:effectLst>
                <a:latin typeface="Bahnschrift SemiBold" panose="020B0502040204020203" pitchFamily="34" charset="0"/>
                <a:ea typeface="+mn-ea"/>
                <a:cs typeface="+mn-cs"/>
              </a:rPr>
              <a:t>?</a:t>
            </a:r>
            <a:endParaRPr lang="en-GB" sz="4000" dirty="0">
              <a:solidFill>
                <a:schemeClr val="tx1"/>
              </a:solidFill>
              <a:effectLst>
                <a:glow rad="165100">
                  <a:schemeClr val="bg1">
                    <a:lumMod val="50000"/>
                    <a:alpha val="65000"/>
                  </a:schemeClr>
                </a:glow>
              </a:effectLst>
              <a:latin typeface="Bahnschrift SemiBold" panose="020B0502040204020203" pitchFamily="34" charset="0"/>
              <a:ea typeface="+mn-ea"/>
              <a:cs typeface="+mn-cs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940522" y="4621252"/>
            <a:ext cx="10926078" cy="1433860"/>
          </a:xfrm>
        </p:spPr>
        <p:txBody>
          <a:bodyPr>
            <a:noAutofit/>
          </a:bodyPr>
          <a:lstStyle/>
          <a:p>
            <a:pPr algn="l">
              <a:spcBef>
                <a:spcPct val="0"/>
              </a:spcBef>
            </a:pPr>
            <a:r>
              <a:rPr lang="it-IT" sz="4000" dirty="0">
                <a:effectLst>
                  <a:glow rad="165100">
                    <a:schemeClr val="bg1">
                      <a:lumMod val="50000"/>
                      <a:alpha val="65000"/>
                    </a:schemeClr>
                  </a:glow>
                </a:effectLst>
                <a:latin typeface="Bahnschrift SemiBold" panose="020B0502040204020203" pitchFamily="34" charset="0"/>
              </a:rPr>
              <a:t>What policy do </a:t>
            </a:r>
            <a:r>
              <a:rPr lang="it-IT" sz="4000" dirty="0" err="1">
                <a:effectLst>
                  <a:glow rad="165100">
                    <a:schemeClr val="bg1">
                      <a:lumMod val="50000"/>
                      <a:alpha val="65000"/>
                    </a:schemeClr>
                  </a:glow>
                </a:effectLst>
                <a:latin typeface="Bahnschrift SemiBold" panose="020B0502040204020203" pitchFamily="34" charset="0"/>
              </a:rPr>
              <a:t>other</a:t>
            </a:r>
            <a:r>
              <a:rPr lang="it-IT" sz="4000" dirty="0">
                <a:effectLst>
                  <a:glow rad="165100">
                    <a:schemeClr val="bg1">
                      <a:lumMod val="50000"/>
                      <a:alpha val="65000"/>
                    </a:schemeClr>
                  </a:glow>
                </a:effectLst>
                <a:latin typeface="Bahnschrift SemiBold" panose="020B0502040204020203" pitchFamily="34" charset="0"/>
              </a:rPr>
              <a:t> </a:t>
            </a:r>
            <a:r>
              <a:rPr lang="it-IT" sz="4000" dirty="0" err="1">
                <a:effectLst>
                  <a:glow rad="165100">
                    <a:schemeClr val="bg1">
                      <a:lumMod val="50000"/>
                      <a:alpha val="65000"/>
                    </a:schemeClr>
                  </a:glow>
                </a:effectLst>
                <a:latin typeface="Bahnschrift SemiBold" panose="020B0502040204020203" pitchFamily="34" charset="0"/>
              </a:rPr>
              <a:t>European</a:t>
            </a:r>
            <a:r>
              <a:rPr lang="it-IT" sz="4000" dirty="0">
                <a:effectLst>
                  <a:glow rad="165100">
                    <a:schemeClr val="bg1">
                      <a:lumMod val="50000"/>
                      <a:alpha val="65000"/>
                    </a:schemeClr>
                  </a:glow>
                </a:effectLst>
                <a:latin typeface="Bahnschrift SemiBold" panose="020B0502040204020203" pitchFamily="34" charset="0"/>
              </a:rPr>
              <a:t> countries </a:t>
            </a:r>
            <a:r>
              <a:rPr lang="it-IT" sz="4000" dirty="0" err="1">
                <a:effectLst>
                  <a:glow rad="165100">
                    <a:schemeClr val="bg1">
                      <a:lumMod val="50000"/>
                      <a:alpha val="65000"/>
                    </a:schemeClr>
                  </a:glow>
                </a:effectLst>
                <a:latin typeface="Bahnschrift SemiBold" panose="020B0502040204020203" pitchFamily="34" charset="0"/>
              </a:rPr>
              <a:t>run</a:t>
            </a:r>
            <a:r>
              <a:rPr lang="it-IT" sz="4000" dirty="0">
                <a:effectLst>
                  <a:glow rad="165100">
                    <a:schemeClr val="bg1">
                      <a:lumMod val="50000"/>
                      <a:alpha val="65000"/>
                    </a:schemeClr>
                  </a:glow>
                </a:effectLst>
                <a:latin typeface="Bahnschrift SemiBold" panose="020B0502040204020203" pitchFamily="34" charset="0"/>
              </a:rPr>
              <a:t> </a:t>
            </a:r>
            <a:r>
              <a:rPr lang="it-IT" sz="4000" dirty="0" err="1">
                <a:effectLst>
                  <a:glow rad="165100">
                    <a:schemeClr val="bg1">
                      <a:lumMod val="50000"/>
                      <a:alpha val="65000"/>
                    </a:schemeClr>
                  </a:glow>
                </a:effectLst>
                <a:latin typeface="Bahnschrift SemiBold" panose="020B0502040204020203" pitchFamily="34" charset="0"/>
              </a:rPr>
              <a:t>against</a:t>
            </a:r>
            <a:r>
              <a:rPr lang="it-IT" sz="4000" dirty="0">
                <a:effectLst>
                  <a:glow rad="165100">
                    <a:schemeClr val="bg1">
                      <a:lumMod val="50000"/>
                      <a:alpha val="65000"/>
                    </a:schemeClr>
                  </a:glow>
                </a:effectLst>
                <a:latin typeface="Bahnschrift SemiBold" panose="020B0502040204020203" pitchFamily="34" charset="0"/>
              </a:rPr>
              <a:t>? </a:t>
            </a:r>
            <a:endParaRPr lang="en-GB" sz="4000" dirty="0">
              <a:effectLst>
                <a:glow rad="165100">
                  <a:schemeClr val="bg1">
                    <a:lumMod val="50000"/>
                    <a:alpha val="65000"/>
                  </a:schemeClr>
                </a:glow>
              </a:effectLst>
              <a:latin typeface="Bahnschrift SemiBold" panose="020B0502040204020203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613948" y="305279"/>
            <a:ext cx="5874826" cy="2215991"/>
          </a:xfrm>
          <a:prstGeom prst="rect">
            <a:avLst/>
          </a:prstGeom>
          <a:noFill/>
          <a:effectLst>
            <a:softEdge rad="12700"/>
          </a:effectLst>
        </p:spPr>
        <p:txBody>
          <a:bodyPr wrap="square" rtlCol="0">
            <a:spAutoFit/>
          </a:bodyPr>
          <a:lstStyle/>
          <a:p>
            <a:r>
              <a:rPr lang="it-IT" sz="13800" dirty="0">
                <a:ln w="3175" cmpd="sng">
                  <a:noFill/>
                </a:ln>
                <a:effectLst>
                  <a:glow rad="165100">
                    <a:schemeClr val="bg1">
                      <a:lumMod val="50000"/>
                      <a:alpha val="65000"/>
                    </a:schemeClr>
                  </a:glow>
                </a:effectLst>
                <a:latin typeface="Bahnschrift SemiBold" panose="020B0502040204020203" pitchFamily="34" charset="0"/>
              </a:rPr>
              <a:t>SMOG</a:t>
            </a:r>
            <a:endParaRPr lang="en-GB" sz="13800" dirty="0">
              <a:ln w="3175" cmpd="sng">
                <a:noFill/>
              </a:ln>
              <a:effectLst>
                <a:glow rad="165100">
                  <a:schemeClr val="bg1">
                    <a:lumMod val="50000"/>
                    <a:alpha val="65000"/>
                  </a:schemeClr>
                </a:glow>
              </a:effectLst>
              <a:latin typeface="Bahnschrift SemiBold" panose="020B0502040204020203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79803" y="2941395"/>
            <a:ext cx="939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3600" dirty="0">
                <a:solidFill>
                  <a:schemeClr val="bg1">
                    <a:lumMod val="85000"/>
                  </a:schemeClr>
                </a:solidFill>
                <a:effectLst>
                  <a:glow rad="114300">
                    <a:schemeClr val="tx1">
                      <a:alpha val="40000"/>
                    </a:schemeClr>
                  </a:glow>
                </a:effectLst>
              </a:rPr>
              <a:t>.</a:t>
            </a:r>
            <a:endParaRPr lang="en-GB" sz="3600" dirty="0">
              <a:solidFill>
                <a:schemeClr val="bg1">
                  <a:lumMod val="85000"/>
                </a:schemeClr>
              </a:solidFill>
              <a:effectLst>
                <a:glow rad="114300">
                  <a:schemeClr val="tx1">
                    <a:alpha val="40000"/>
                  </a:schemeClr>
                </a:glow>
              </a:effectLst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79803" y="4663677"/>
            <a:ext cx="557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3600" dirty="0">
                <a:solidFill>
                  <a:schemeClr val="bg1">
                    <a:lumMod val="85000"/>
                  </a:schemeClr>
                </a:solidFill>
                <a:effectLst>
                  <a:glow rad="114300">
                    <a:schemeClr val="tx1">
                      <a:alpha val="40000"/>
                    </a:schemeClr>
                  </a:glow>
                </a:effectLst>
              </a:rPr>
              <a:t>.</a:t>
            </a:r>
            <a:endParaRPr lang="en-GB" sz="3600" dirty="0">
              <a:solidFill>
                <a:schemeClr val="bg1">
                  <a:lumMod val="85000"/>
                </a:schemeClr>
              </a:solidFill>
              <a:effectLst>
                <a:glow rad="114300">
                  <a:schemeClr val="tx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027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64677" y="1090620"/>
            <a:ext cx="10462645" cy="1303867"/>
          </a:xfrm>
        </p:spPr>
        <p:txBody>
          <a:bodyPr>
            <a:noAutofit/>
          </a:bodyPr>
          <a:lstStyle/>
          <a:p>
            <a:r>
              <a:rPr lang="it-IT" sz="4800" dirty="0" err="1">
                <a:latin typeface="Arial Black" panose="020B0A04020102020204" pitchFamily="34" charset="0"/>
              </a:rPr>
              <a:t>Environmental</a:t>
            </a:r>
            <a:r>
              <a:rPr lang="it-IT" sz="4800" dirty="0">
                <a:latin typeface="Arial Black" panose="020B0A04020102020204" pitchFamily="34" charset="0"/>
              </a:rPr>
              <a:t> </a:t>
            </a:r>
            <a:r>
              <a:rPr lang="it-IT" sz="4800" dirty="0" err="1">
                <a:latin typeface="Arial Black" panose="020B0A04020102020204" pitchFamily="34" charset="0"/>
              </a:rPr>
              <a:t>issues</a:t>
            </a:r>
            <a:r>
              <a:rPr lang="it-IT" sz="4800" dirty="0">
                <a:latin typeface="Arial Black" panose="020B0A04020102020204" pitchFamily="34" charset="0"/>
              </a:rPr>
              <a:t> of </a:t>
            </a:r>
            <a:r>
              <a:rPr lang="it-IT" sz="4800" dirty="0" err="1">
                <a:latin typeface="Arial Black" panose="020B0A04020102020204" pitchFamily="34" charset="0"/>
              </a:rPr>
              <a:t>Italy</a:t>
            </a:r>
            <a:endParaRPr lang="en-GB" sz="4800" dirty="0">
              <a:latin typeface="Arial Black" panose="020B0A040201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95402" y="2603427"/>
            <a:ext cx="9601196" cy="331893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Major </a:t>
            </a:r>
            <a:r>
              <a:rPr lang="it-IT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environment</a:t>
            </a:r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issues</a:t>
            </a:r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currently</a:t>
            </a:r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facing</a:t>
            </a:r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Italy</a:t>
            </a:r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include air </a:t>
            </a:r>
            <a:r>
              <a:rPr lang="it-IT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pollution</a:t>
            </a:r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energy and </a:t>
            </a:r>
            <a:r>
              <a:rPr lang="it-IT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heating</a:t>
            </a:r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transportation</a:t>
            </a:r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industrial sources, </a:t>
            </a:r>
            <a:r>
              <a:rPr lang="it-IT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polluted</a:t>
            </a:r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inland</a:t>
            </a:r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waters</a:t>
            </a:r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acid </a:t>
            </a:r>
            <a:r>
              <a:rPr lang="it-IT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rain</a:t>
            </a:r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insufficient</a:t>
            </a:r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industrial </a:t>
            </a:r>
            <a:r>
              <a:rPr lang="it-IT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waste</a:t>
            </a:r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treatment and </a:t>
            </a:r>
            <a:r>
              <a:rPr lang="it-IT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disposal</a:t>
            </a:r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programs</a:t>
            </a:r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EEA (</a:t>
            </a:r>
            <a:r>
              <a:rPr lang="it-IT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European</a:t>
            </a:r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Environment Agency) </a:t>
            </a:r>
            <a:r>
              <a:rPr lang="it-IT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estimated</a:t>
            </a:r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more </a:t>
            </a:r>
            <a:r>
              <a:rPr lang="it-IT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66000 people </a:t>
            </a:r>
            <a:r>
              <a:rPr lang="it-IT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every</a:t>
            </a:r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year</a:t>
            </a:r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die </a:t>
            </a:r>
            <a:r>
              <a:rPr lang="it-IT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prematurely</a:t>
            </a:r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due to </a:t>
            </a:r>
            <a:r>
              <a:rPr lang="it-IT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particulare</a:t>
            </a:r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air </a:t>
            </a:r>
            <a:r>
              <a:rPr lang="it-IT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pollution</a:t>
            </a:r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77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80174" y="1090620"/>
            <a:ext cx="10431649" cy="1303867"/>
          </a:xfrm>
        </p:spPr>
        <p:txBody>
          <a:bodyPr>
            <a:noAutofit/>
          </a:bodyPr>
          <a:lstStyle/>
          <a:p>
            <a:r>
              <a:rPr lang="it-IT" sz="4800" dirty="0" err="1">
                <a:latin typeface="Arial Black" panose="020B0A04020102020204" pitchFamily="34" charset="0"/>
              </a:rPr>
              <a:t>Environmental</a:t>
            </a:r>
            <a:r>
              <a:rPr lang="it-IT" sz="4800" dirty="0">
                <a:latin typeface="Arial Black" panose="020B0A04020102020204" pitchFamily="34" charset="0"/>
              </a:rPr>
              <a:t> </a:t>
            </a:r>
            <a:r>
              <a:rPr lang="it-IT" sz="4800" dirty="0" err="1">
                <a:latin typeface="Arial Black" panose="020B0A04020102020204" pitchFamily="34" charset="0"/>
              </a:rPr>
              <a:t>policies</a:t>
            </a:r>
            <a:r>
              <a:rPr lang="it-IT" sz="4800" dirty="0">
                <a:latin typeface="Arial Black" panose="020B0A04020102020204" pitchFamily="34" charset="0"/>
              </a:rPr>
              <a:t> of </a:t>
            </a:r>
            <a:r>
              <a:rPr lang="it-IT" sz="4800" dirty="0" err="1">
                <a:latin typeface="Arial Black" panose="020B0A04020102020204" pitchFamily="34" charset="0"/>
              </a:rPr>
              <a:t>Italy</a:t>
            </a:r>
            <a:endParaRPr lang="en-GB" sz="4800" dirty="0">
              <a:latin typeface="Arial Black" panose="020B0A040201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91892" y="2572718"/>
            <a:ext cx="10319931" cy="3394129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it-IT" sz="3200" dirty="0" err="1"/>
              <a:t>Because</a:t>
            </a:r>
            <a:r>
              <a:rPr lang="it-IT" sz="3200" dirty="0"/>
              <a:t> </a:t>
            </a:r>
            <a:r>
              <a:rPr lang="it-IT" sz="3200" dirty="0" err="1"/>
              <a:t>Italy</a:t>
            </a:r>
            <a:r>
              <a:rPr lang="it-IT" sz="3200" dirty="0"/>
              <a:t> </a:t>
            </a:r>
            <a:r>
              <a:rPr lang="it-IT" sz="3200" dirty="0" err="1"/>
              <a:t>is</a:t>
            </a:r>
            <a:r>
              <a:rPr lang="it-IT" sz="3200" dirty="0"/>
              <a:t> a </a:t>
            </a:r>
            <a:r>
              <a:rPr lang="it-IT" sz="3200" dirty="0" err="1"/>
              <a:t>member</a:t>
            </a:r>
            <a:r>
              <a:rPr lang="it-IT" sz="3200" dirty="0"/>
              <a:t> of the </a:t>
            </a:r>
            <a:r>
              <a:rPr lang="it-IT" sz="3200" dirty="0" err="1"/>
              <a:t>European</a:t>
            </a:r>
            <a:r>
              <a:rPr lang="it-IT" sz="3200" dirty="0"/>
              <a:t> Union, </a:t>
            </a:r>
            <a:r>
              <a:rPr lang="it-IT" sz="3200" dirty="0" err="1"/>
              <a:t>its</a:t>
            </a:r>
            <a:r>
              <a:rPr lang="it-IT" sz="3200" dirty="0"/>
              <a:t> </a:t>
            </a:r>
            <a:r>
              <a:rPr lang="it-IT" sz="3200" dirty="0" err="1"/>
              <a:t>environmental</a:t>
            </a:r>
            <a:r>
              <a:rPr lang="it-IT" sz="3200" dirty="0"/>
              <a:t> </a:t>
            </a:r>
            <a:r>
              <a:rPr lang="it-IT" sz="3200" dirty="0" err="1"/>
              <a:t>policies</a:t>
            </a:r>
            <a:r>
              <a:rPr lang="it-IT" sz="3200" dirty="0"/>
              <a:t> </a:t>
            </a:r>
            <a:r>
              <a:rPr lang="it-IT" sz="3200" dirty="0" err="1"/>
              <a:t>largely</a:t>
            </a:r>
            <a:r>
              <a:rPr lang="it-IT" sz="3200" dirty="0"/>
              <a:t> </a:t>
            </a:r>
            <a:r>
              <a:rPr lang="it-IT" sz="3200" dirty="0" err="1"/>
              <a:t>fall</a:t>
            </a:r>
            <a:r>
              <a:rPr lang="it-IT" sz="3200" dirty="0"/>
              <a:t> under EU </a:t>
            </a:r>
            <a:r>
              <a:rPr lang="it-IT" sz="3200" dirty="0" err="1"/>
              <a:t>environmental</a:t>
            </a:r>
            <a:r>
              <a:rPr lang="it-IT" sz="3200" dirty="0"/>
              <a:t> </a:t>
            </a:r>
            <a:r>
              <a:rPr lang="it-IT" sz="3200" dirty="0" err="1"/>
              <a:t>legislation</a:t>
            </a:r>
            <a:r>
              <a:rPr lang="it-IT" sz="3200" dirty="0"/>
              <a:t>. With </a:t>
            </a:r>
            <a:r>
              <a:rPr lang="it-IT" sz="3200" dirty="0" err="1"/>
              <a:t>respect</a:t>
            </a:r>
            <a:r>
              <a:rPr lang="it-IT" sz="3200" dirty="0"/>
              <a:t> to air </a:t>
            </a:r>
            <a:r>
              <a:rPr lang="it-IT" sz="3200" dirty="0" err="1"/>
              <a:t>pollution</a:t>
            </a:r>
            <a:r>
              <a:rPr lang="it-IT" sz="3200" dirty="0"/>
              <a:t> and </a:t>
            </a:r>
            <a:r>
              <a:rPr lang="it-IT" sz="3200" dirty="0" err="1"/>
              <a:t>climate</a:t>
            </a:r>
            <a:r>
              <a:rPr lang="it-IT" sz="3200" dirty="0"/>
              <a:t> </a:t>
            </a:r>
            <a:r>
              <a:rPr lang="it-IT" sz="3200" dirty="0" err="1"/>
              <a:t>change</a:t>
            </a:r>
            <a:r>
              <a:rPr lang="it-IT" sz="3200" dirty="0"/>
              <a:t>, </a:t>
            </a:r>
            <a:r>
              <a:rPr lang="it-IT" sz="3200" dirty="0" err="1"/>
              <a:t>Italy</a:t>
            </a:r>
            <a:r>
              <a:rPr lang="it-IT" sz="3200" dirty="0"/>
              <a:t> </a:t>
            </a:r>
            <a:r>
              <a:rPr lang="it-IT" sz="3200" dirty="0" err="1"/>
              <a:t>is</a:t>
            </a:r>
            <a:r>
              <a:rPr lang="it-IT" sz="3200" dirty="0"/>
              <a:t> </a:t>
            </a:r>
            <a:r>
              <a:rPr lang="it-IT" sz="3200" dirty="0" err="1"/>
              <a:t>pushing</a:t>
            </a:r>
            <a:r>
              <a:rPr lang="it-IT" sz="3200" dirty="0"/>
              <a:t> </a:t>
            </a:r>
            <a:r>
              <a:rPr lang="it-IT" sz="3200" dirty="0" err="1"/>
              <a:t>initiatives</a:t>
            </a:r>
            <a:r>
              <a:rPr lang="it-IT" sz="3200" dirty="0"/>
              <a:t> </a:t>
            </a:r>
            <a:r>
              <a:rPr lang="it-IT" sz="3200" dirty="0" err="1"/>
              <a:t>designed</a:t>
            </a:r>
            <a:r>
              <a:rPr lang="it-IT" sz="3200" dirty="0"/>
              <a:t> to reduce </a:t>
            </a:r>
            <a:r>
              <a:rPr lang="it-IT" sz="3200" dirty="0" err="1"/>
              <a:t>black</a:t>
            </a:r>
            <a:r>
              <a:rPr lang="it-IT" sz="3200" dirty="0"/>
              <a:t> carbon </a:t>
            </a:r>
            <a:r>
              <a:rPr lang="it-IT" sz="3200" dirty="0" err="1"/>
              <a:t>emissions</a:t>
            </a:r>
            <a:r>
              <a:rPr lang="it-IT" sz="3200" dirty="0"/>
              <a:t>, </a:t>
            </a:r>
            <a:r>
              <a:rPr lang="it-IT" sz="3200" dirty="0" err="1"/>
              <a:t>particularly</a:t>
            </a:r>
            <a:r>
              <a:rPr lang="it-IT" sz="3200" dirty="0"/>
              <a:t> in the </a:t>
            </a:r>
            <a:r>
              <a:rPr lang="it-IT" sz="3200" dirty="0" err="1"/>
              <a:t>transportation</a:t>
            </a:r>
            <a:r>
              <a:rPr lang="it-IT" sz="3200" dirty="0"/>
              <a:t> </a:t>
            </a:r>
            <a:r>
              <a:rPr lang="it-IT" sz="3200" dirty="0" err="1"/>
              <a:t>sector</a:t>
            </a:r>
            <a:r>
              <a:rPr lang="it-IT" sz="3200" dirty="0"/>
              <a:t>. In the last </a:t>
            </a:r>
            <a:r>
              <a:rPr lang="it-IT" sz="3200" dirty="0" err="1"/>
              <a:t>two</a:t>
            </a:r>
            <a:r>
              <a:rPr lang="it-IT" sz="3200" dirty="0"/>
              <a:t> </a:t>
            </a:r>
            <a:r>
              <a:rPr lang="it-IT" sz="3200" dirty="0" err="1"/>
              <a:t>decades</a:t>
            </a:r>
            <a:r>
              <a:rPr lang="it-IT" sz="3200" dirty="0"/>
              <a:t>, </a:t>
            </a:r>
            <a:r>
              <a:rPr lang="it-IT" sz="3200" dirty="0" err="1"/>
              <a:t>Italy</a:t>
            </a:r>
            <a:r>
              <a:rPr lang="it-IT" sz="3200" dirty="0"/>
              <a:t> </a:t>
            </a:r>
            <a:r>
              <a:rPr lang="it-IT" sz="3200" dirty="0" err="1"/>
              <a:t>has</a:t>
            </a:r>
            <a:r>
              <a:rPr lang="it-IT" sz="3200" dirty="0"/>
              <a:t> </a:t>
            </a:r>
            <a:r>
              <a:rPr lang="it-IT" sz="3200" dirty="0" err="1"/>
              <a:t>decreased</a:t>
            </a:r>
            <a:r>
              <a:rPr lang="it-IT" sz="3200" dirty="0"/>
              <a:t> the </a:t>
            </a:r>
            <a:r>
              <a:rPr lang="it-IT" sz="3200" dirty="0" err="1"/>
              <a:t>emissions</a:t>
            </a:r>
            <a:r>
              <a:rPr lang="it-IT" sz="3200" dirty="0"/>
              <a:t> </a:t>
            </a:r>
            <a:r>
              <a:rPr lang="it-IT" sz="3200" dirty="0" err="1"/>
              <a:t>consistently</a:t>
            </a:r>
            <a:r>
              <a:rPr lang="it-IT" sz="3200" dirty="0"/>
              <a:t>. </a:t>
            </a:r>
            <a:r>
              <a:rPr lang="it-IT" sz="3200" dirty="0" err="1"/>
              <a:t>Italy</a:t>
            </a:r>
            <a:r>
              <a:rPr lang="it-IT" sz="3200" dirty="0"/>
              <a:t> </a:t>
            </a:r>
            <a:r>
              <a:rPr lang="it-IT" sz="3200" dirty="0" err="1"/>
              <a:t>will</a:t>
            </a:r>
            <a:r>
              <a:rPr lang="it-IT" sz="3200" dirty="0"/>
              <a:t> be </a:t>
            </a:r>
            <a:r>
              <a:rPr lang="it-IT" sz="3200" dirty="0" err="1"/>
              <a:t>looking</a:t>
            </a:r>
            <a:r>
              <a:rPr lang="it-IT" sz="3200" dirty="0"/>
              <a:t> to incorporate green </a:t>
            </a:r>
            <a:r>
              <a:rPr lang="it-IT" sz="3200" dirty="0" err="1"/>
              <a:t>initiatives</a:t>
            </a:r>
            <a:r>
              <a:rPr lang="it-IT" sz="3200" dirty="0"/>
              <a:t> </a:t>
            </a:r>
            <a:r>
              <a:rPr lang="it-IT" sz="3200" dirty="0" err="1"/>
              <a:t>into</a:t>
            </a:r>
            <a:r>
              <a:rPr lang="it-IT" sz="3200" dirty="0"/>
              <a:t> </a:t>
            </a:r>
            <a:r>
              <a:rPr lang="it-IT" sz="3200" dirty="0" err="1"/>
              <a:t>its</a:t>
            </a:r>
            <a:r>
              <a:rPr lang="it-IT" sz="3200" dirty="0"/>
              <a:t> </a:t>
            </a:r>
            <a:r>
              <a:rPr lang="it-IT" sz="3200" dirty="0" err="1"/>
              <a:t>economic</a:t>
            </a:r>
            <a:r>
              <a:rPr lang="it-IT" sz="3200" dirty="0"/>
              <a:t> </a:t>
            </a:r>
            <a:r>
              <a:rPr lang="it-IT" sz="3200" dirty="0" err="1"/>
              <a:t>policies</a:t>
            </a:r>
            <a:r>
              <a:rPr lang="it-IT" sz="3200" dirty="0"/>
              <a:t>.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21702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9727" y="1044125"/>
            <a:ext cx="11392544" cy="1303867"/>
          </a:xfrm>
        </p:spPr>
        <p:txBody>
          <a:bodyPr>
            <a:normAutofit/>
          </a:bodyPr>
          <a:lstStyle/>
          <a:p>
            <a:r>
              <a:rPr lang="it-IT" sz="4000" dirty="0" err="1">
                <a:latin typeface="Arial Black" panose="020B0A04020102020204" pitchFamily="34" charset="0"/>
              </a:rPr>
              <a:t>Policies</a:t>
            </a:r>
            <a:r>
              <a:rPr lang="it-IT" sz="4000" dirty="0">
                <a:latin typeface="Arial Black" panose="020B0A04020102020204" pitchFamily="34" charset="0"/>
              </a:rPr>
              <a:t> of </a:t>
            </a:r>
            <a:r>
              <a:rPr lang="it-IT" sz="4000" dirty="0" err="1">
                <a:latin typeface="Arial Black" panose="020B0A04020102020204" pitchFamily="34" charset="0"/>
              </a:rPr>
              <a:t>other</a:t>
            </a:r>
            <a:r>
              <a:rPr lang="it-IT" sz="4000" dirty="0">
                <a:latin typeface="Arial Black" panose="020B0A04020102020204" pitchFamily="34" charset="0"/>
              </a:rPr>
              <a:t> </a:t>
            </a:r>
            <a:r>
              <a:rPr lang="it-IT" sz="4000" dirty="0" err="1">
                <a:latin typeface="Arial Black" panose="020B0A04020102020204" pitchFamily="34" charset="0"/>
              </a:rPr>
              <a:t>European</a:t>
            </a:r>
            <a:r>
              <a:rPr lang="it-IT" sz="4000" dirty="0">
                <a:latin typeface="Arial Black" panose="020B0A04020102020204" pitchFamily="34" charset="0"/>
              </a:rPr>
              <a:t> </a:t>
            </a:r>
            <a:r>
              <a:rPr lang="it-IT" sz="4000" dirty="0" err="1">
                <a:latin typeface="Arial Black" panose="020B0A04020102020204" pitchFamily="34" charset="0"/>
              </a:rPr>
              <a:t>countries</a:t>
            </a:r>
            <a:endParaRPr lang="en-GB" sz="4000" dirty="0">
              <a:latin typeface="Arial Black" panose="020B0A040201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3300" dirty="0"/>
              <a:t>Some </a:t>
            </a:r>
            <a:r>
              <a:rPr lang="it-IT" sz="3300" dirty="0" err="1"/>
              <a:t>European</a:t>
            </a:r>
            <a:r>
              <a:rPr lang="it-IT" sz="3300" dirty="0"/>
              <a:t> </a:t>
            </a:r>
            <a:r>
              <a:rPr lang="it-IT" sz="3300" dirty="0" err="1"/>
              <a:t>countries</a:t>
            </a:r>
            <a:r>
              <a:rPr lang="it-IT" sz="3300" dirty="0"/>
              <a:t> </a:t>
            </a:r>
            <a:r>
              <a:rPr lang="it-IT" sz="3300" dirty="0" err="1"/>
              <a:t>have</a:t>
            </a:r>
            <a:r>
              <a:rPr lang="it-IT" sz="3300" dirty="0"/>
              <a:t> </a:t>
            </a:r>
            <a:r>
              <a:rPr lang="it-IT" sz="3300" dirty="0" err="1"/>
              <a:t>adopted</a:t>
            </a:r>
            <a:r>
              <a:rPr lang="it-IT" sz="3300" dirty="0"/>
              <a:t> the </a:t>
            </a:r>
            <a:r>
              <a:rPr lang="it-IT" sz="3300" dirty="0" err="1"/>
              <a:t>habit</a:t>
            </a:r>
            <a:r>
              <a:rPr lang="it-IT" sz="3300" dirty="0"/>
              <a:t> of </a:t>
            </a:r>
            <a:r>
              <a:rPr lang="it-IT" sz="3300" dirty="0" err="1"/>
              <a:t>traveling</a:t>
            </a:r>
            <a:r>
              <a:rPr lang="it-IT" sz="3300" dirty="0"/>
              <a:t> with </a:t>
            </a:r>
            <a:r>
              <a:rPr lang="it-IT" sz="3300" dirty="0" err="1"/>
              <a:t>bicycles</a:t>
            </a:r>
            <a:r>
              <a:rPr lang="it-IT" sz="3300" dirty="0"/>
              <a:t> to reduce smog, eliminate the </a:t>
            </a:r>
            <a:r>
              <a:rPr lang="it-IT" sz="3300" dirty="0" err="1"/>
              <a:t>most</a:t>
            </a:r>
            <a:r>
              <a:rPr lang="it-IT" sz="3300" dirty="0"/>
              <a:t> </a:t>
            </a:r>
            <a:r>
              <a:rPr lang="it-IT" sz="3300" dirty="0" err="1"/>
              <a:t>polluting</a:t>
            </a:r>
            <a:r>
              <a:rPr lang="it-IT" sz="3300" dirty="0"/>
              <a:t> </a:t>
            </a:r>
            <a:r>
              <a:rPr lang="it-IT" sz="3300" dirty="0" err="1"/>
              <a:t>vehicles</a:t>
            </a:r>
            <a:r>
              <a:rPr lang="it-IT" sz="3300" dirty="0"/>
              <a:t>, reduce the use of air </a:t>
            </a:r>
            <a:r>
              <a:rPr lang="it-IT" sz="3300" dirty="0" err="1"/>
              <a:t>conditioners</a:t>
            </a:r>
            <a:r>
              <a:rPr lang="it-IT" sz="3300" dirty="0"/>
              <a:t> to </a:t>
            </a:r>
            <a:r>
              <a:rPr lang="it-IT" sz="3300" dirty="0" err="1"/>
              <a:t>avoid</a:t>
            </a:r>
            <a:r>
              <a:rPr lang="it-IT" sz="3300" dirty="0"/>
              <a:t> global </a:t>
            </a:r>
            <a:r>
              <a:rPr lang="it-IT" sz="3300" dirty="0" err="1"/>
              <a:t>warming</a:t>
            </a:r>
            <a:r>
              <a:rPr lang="it-IT" sz="3300" dirty="0"/>
              <a:t>.</a:t>
            </a:r>
            <a:endParaRPr lang="en-GB" sz="3300" dirty="0"/>
          </a:p>
        </p:txBody>
      </p:sp>
    </p:spTree>
    <p:extLst>
      <p:ext uri="{BB962C8B-B14F-4D97-AF65-F5344CB8AC3E}">
        <p14:creationId xmlns:p14="http://schemas.microsoft.com/office/powerpoint/2010/main" val="96728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800" dirty="0" err="1">
                <a:latin typeface="Arial Black" panose="020B0A04020102020204" pitchFamily="34" charset="0"/>
              </a:rPr>
              <a:t>Every</a:t>
            </a:r>
            <a:r>
              <a:rPr lang="it-IT" sz="4800" dirty="0">
                <a:latin typeface="Arial Black" panose="020B0A04020102020204" pitchFamily="34" charset="0"/>
              </a:rPr>
              <a:t> country </a:t>
            </a:r>
            <a:r>
              <a:rPr lang="it-IT" sz="4800" dirty="0" err="1">
                <a:latin typeface="Arial Black" panose="020B0A04020102020204" pitchFamily="34" charset="0"/>
              </a:rPr>
              <a:t>should</a:t>
            </a:r>
            <a:endParaRPr lang="en-GB" sz="4800" dirty="0">
              <a:latin typeface="Arial Black" panose="020B0A040201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3300" dirty="0" err="1"/>
              <a:t>All</a:t>
            </a:r>
            <a:r>
              <a:rPr lang="it-IT" sz="3300" dirty="0"/>
              <a:t> </a:t>
            </a:r>
            <a:r>
              <a:rPr lang="it-IT" sz="3300" dirty="0" err="1"/>
              <a:t>countries</a:t>
            </a:r>
            <a:r>
              <a:rPr lang="it-IT" sz="3300" dirty="0"/>
              <a:t> </a:t>
            </a:r>
            <a:r>
              <a:rPr lang="it-IT" sz="3300" dirty="0" err="1"/>
              <a:t>should</a:t>
            </a:r>
            <a:r>
              <a:rPr lang="it-IT" sz="3300" dirty="0"/>
              <a:t> </a:t>
            </a:r>
            <a:r>
              <a:rPr lang="it-IT" sz="3300" dirty="0" err="1"/>
              <a:t>give</a:t>
            </a:r>
            <a:r>
              <a:rPr lang="it-IT" sz="3300" dirty="0"/>
              <a:t> more </a:t>
            </a:r>
            <a:r>
              <a:rPr lang="it-IT" sz="3300" dirty="0" err="1"/>
              <a:t>weight</a:t>
            </a:r>
            <a:r>
              <a:rPr lang="it-IT" sz="3300" dirty="0"/>
              <a:t> to </a:t>
            </a:r>
            <a:r>
              <a:rPr lang="it-IT" sz="3300" dirty="0" err="1"/>
              <a:t>these</a:t>
            </a:r>
            <a:r>
              <a:rPr lang="it-IT" sz="3300" dirty="0"/>
              <a:t> </a:t>
            </a:r>
            <a:r>
              <a:rPr lang="it-IT" sz="3300" dirty="0" err="1"/>
              <a:t>problems</a:t>
            </a:r>
            <a:r>
              <a:rPr lang="it-IT" sz="3300" dirty="0"/>
              <a:t>. </a:t>
            </a:r>
          </a:p>
          <a:p>
            <a:pPr marL="0" indent="0" algn="just">
              <a:buNone/>
            </a:pPr>
            <a:r>
              <a:rPr lang="it-IT" sz="3300" dirty="0" err="1"/>
              <a:t>All</a:t>
            </a:r>
            <a:r>
              <a:rPr lang="it-IT" sz="3300" dirty="0"/>
              <a:t> </a:t>
            </a:r>
            <a:r>
              <a:rPr lang="it-IT" sz="3300" dirty="0" err="1"/>
              <a:t>countries</a:t>
            </a:r>
            <a:r>
              <a:rPr lang="it-IT" sz="3300" dirty="0"/>
              <a:t> </a:t>
            </a:r>
            <a:r>
              <a:rPr lang="it-IT" sz="3300" dirty="0" err="1"/>
              <a:t>should</a:t>
            </a:r>
            <a:r>
              <a:rPr lang="it-IT" sz="3300" dirty="0"/>
              <a:t> </a:t>
            </a:r>
            <a:r>
              <a:rPr lang="it-IT" sz="3300" dirty="0" err="1"/>
              <a:t>react</a:t>
            </a:r>
            <a:r>
              <a:rPr lang="it-IT" sz="3300" dirty="0"/>
              <a:t> and </a:t>
            </a:r>
            <a:r>
              <a:rPr lang="it-IT" sz="3300" dirty="0" err="1"/>
              <a:t>find</a:t>
            </a:r>
            <a:r>
              <a:rPr lang="it-IT" sz="3300" dirty="0"/>
              <a:t> </a:t>
            </a:r>
            <a:r>
              <a:rPr lang="it-IT" sz="3300" dirty="0" err="1"/>
              <a:t>solutions</a:t>
            </a:r>
            <a:r>
              <a:rPr lang="it-IT" sz="3300" dirty="0"/>
              <a:t> </a:t>
            </a:r>
            <a:r>
              <a:rPr lang="it-IT" sz="3300" dirty="0" err="1"/>
              <a:t>as</a:t>
            </a:r>
            <a:r>
              <a:rPr lang="it-IT" sz="3300" dirty="0"/>
              <a:t> </a:t>
            </a:r>
            <a:r>
              <a:rPr lang="it-IT" sz="3300" dirty="0" err="1"/>
              <a:t>soon</a:t>
            </a:r>
            <a:r>
              <a:rPr lang="it-IT" sz="3300" dirty="0"/>
              <a:t> </a:t>
            </a:r>
            <a:r>
              <a:rPr lang="it-IT" sz="3300" dirty="0" err="1"/>
              <a:t>as</a:t>
            </a:r>
            <a:r>
              <a:rPr lang="it-IT" sz="3300" dirty="0"/>
              <a:t> </a:t>
            </a:r>
            <a:r>
              <a:rPr lang="it-IT" sz="3300" dirty="0" err="1"/>
              <a:t>possible</a:t>
            </a:r>
            <a:r>
              <a:rPr lang="it-IT" sz="3300" dirty="0"/>
              <a:t>.</a:t>
            </a:r>
          </a:p>
          <a:p>
            <a:pPr marL="0" indent="0" algn="just">
              <a:buNone/>
            </a:pPr>
            <a:r>
              <a:rPr lang="it-IT" sz="3300" dirty="0" err="1"/>
              <a:t>Each</a:t>
            </a:r>
            <a:r>
              <a:rPr lang="it-IT" sz="3300" dirty="0"/>
              <a:t> of </a:t>
            </a:r>
            <a:r>
              <a:rPr lang="it-IT" sz="3300" dirty="0" err="1"/>
              <a:t>us</a:t>
            </a:r>
            <a:r>
              <a:rPr lang="it-IT" sz="3300" dirty="0"/>
              <a:t> </a:t>
            </a:r>
            <a:r>
              <a:rPr lang="it-IT" sz="3300" dirty="0" err="1"/>
              <a:t>should</a:t>
            </a:r>
            <a:r>
              <a:rPr lang="it-IT" sz="3300" dirty="0"/>
              <a:t> take note of </a:t>
            </a:r>
            <a:r>
              <a:rPr lang="it-IT" sz="3300" dirty="0" err="1"/>
              <a:t>what</a:t>
            </a:r>
            <a:r>
              <a:rPr lang="it-IT" sz="3300" dirty="0"/>
              <a:t> </a:t>
            </a:r>
            <a:r>
              <a:rPr lang="it-IT" sz="3300" dirty="0" err="1"/>
              <a:t>is</a:t>
            </a:r>
            <a:r>
              <a:rPr lang="it-IT" sz="3300" dirty="0"/>
              <a:t> happening to the Earth.</a:t>
            </a:r>
            <a:endParaRPr lang="en-GB" sz="3300" dirty="0"/>
          </a:p>
        </p:txBody>
      </p:sp>
    </p:spTree>
    <p:extLst>
      <p:ext uri="{BB962C8B-B14F-4D97-AF65-F5344CB8AC3E}">
        <p14:creationId xmlns:p14="http://schemas.microsoft.com/office/powerpoint/2010/main" val="385372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48957" y="846680"/>
            <a:ext cx="10515600" cy="43513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spc="-15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spc="-1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Redesign streets, squares and public spaces to create safety places for pedestrians and cyclists;</a:t>
            </a:r>
          </a:p>
          <a:p>
            <a:pPr marL="0" indent="0">
              <a:buNone/>
            </a:pPr>
            <a:r>
              <a:rPr lang="en-US" b="1" spc="-1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A mobility for zero emissions, not only on feet or with bikes, but also with electric traction;</a:t>
            </a:r>
          </a:p>
          <a:p>
            <a:pPr marL="0" indent="0">
              <a:buNone/>
            </a:pPr>
            <a:r>
              <a:rPr lang="it-IT" b="1" spc="-1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F</a:t>
            </a:r>
            <a:r>
              <a:rPr lang="en-US" b="1" spc="-1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aster and more efficient busses;</a:t>
            </a:r>
          </a:p>
          <a:p>
            <a:pPr marL="0" indent="0">
              <a:buNone/>
            </a:pPr>
            <a:r>
              <a:rPr lang="en-US" b="1" spc="-1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Thousands of trains, metropolitans, trams and thousands of electric or bio buses for public transport in urban areas;</a:t>
            </a:r>
          </a:p>
          <a:p>
            <a:pPr marL="0" indent="0">
              <a:buNone/>
            </a:pPr>
            <a:r>
              <a:rPr lang="en-US" b="1" spc="-1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Reducing the use of diesel vehicles in city;</a:t>
            </a:r>
          </a:p>
          <a:p>
            <a:pPr marL="0" indent="0">
              <a:buNone/>
            </a:pPr>
            <a:r>
              <a:rPr lang="en-US" b="1" spc="-1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Only make one of three movements with vehicles, if not necessary;</a:t>
            </a:r>
          </a:p>
          <a:p>
            <a:pPr marL="0" indent="0">
              <a:buNone/>
            </a:pPr>
            <a:r>
              <a:rPr lang="en-US" b="1" spc="-1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Reduce the use of air conditioners and start to use fans and ceiling fans.</a:t>
            </a:r>
            <a:endParaRPr lang="it-IT" b="1" spc="-1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7051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155</TotalTime>
  <Words>355</Words>
  <Application>Microsoft Macintosh PowerPoint</Application>
  <PresentationFormat>Panoramiczny</PresentationFormat>
  <Paragraphs>22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3" baseType="lpstr">
      <vt:lpstr>Arial</vt:lpstr>
      <vt:lpstr>Arial Black</vt:lpstr>
      <vt:lpstr>Bahnschrift SemiBold</vt:lpstr>
      <vt:lpstr>Garamond</vt:lpstr>
      <vt:lpstr>Times New Roman</vt:lpstr>
      <vt:lpstr>Wingdings</vt:lpstr>
      <vt:lpstr>Organico</vt:lpstr>
      <vt:lpstr>What is thepolicy of the Italian government towards smog and related environmental issues?</vt:lpstr>
      <vt:lpstr>Environmental issues of Italy</vt:lpstr>
      <vt:lpstr>Environmental policies of Italy</vt:lpstr>
      <vt:lpstr>Policies of other European countries</vt:lpstr>
      <vt:lpstr>Every country should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policy of the italian government towards smog and related environmental issues</dc:title>
  <dc:creator>User</dc:creator>
  <cp:lastModifiedBy>Użytkownik pakietu Microsoft Office</cp:lastModifiedBy>
  <cp:revision>22</cp:revision>
  <dcterms:created xsi:type="dcterms:W3CDTF">2019-10-15T12:54:27Z</dcterms:created>
  <dcterms:modified xsi:type="dcterms:W3CDTF">2019-12-02T00:11:15Z</dcterms:modified>
</cp:coreProperties>
</file>