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veat" pitchFamily="2" charset="0"/>
      <p:regular r:id="rId11"/>
      <p:bold r:id="rId12"/>
    </p:embeddedFont>
    <p:embeddedFont>
      <p:font typeface="EB Garamond Regular" pitchFamily="2" charset="0"/>
      <p:regular r:id="rId13"/>
      <p:bold r:id="rId14"/>
      <p:italic r:id="rId15"/>
      <p:boldItalic r:id="rId16"/>
    </p:embeddedFont>
    <p:embeddedFont>
      <p:font typeface="Impact" panose="020B0806030902050204" pitchFamily="34" charset="0"/>
      <p:regular r:id="rId17"/>
    </p:embeddedFont>
    <p:embeddedFont>
      <p:font typeface="Lobster" pitchFamily="2" charset="0"/>
      <p:regular r:id="rId18"/>
    </p:embeddedFont>
    <p:embeddedFont>
      <p:font typeface="Merriweather" pitchFamily="2" charset="0"/>
      <p:regular r:id="rId19"/>
      <p:bold r:id="rId20"/>
      <p:italic r:id="rId21"/>
      <p:boldItalic r:id="rId22"/>
    </p:embeddedFont>
    <p:embeddedFont>
      <p:font typeface="Oswald" pitchFamily="2" charset="0"/>
      <p:regular r:id="rId23"/>
      <p:bold r:id="rId24"/>
    </p:embeddedFont>
    <p:embeddedFont>
      <p:font typeface="Oswald Regular" pitchFamily="2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5"/>
  </p:normalViewPr>
  <p:slideViewPr>
    <p:cSldViewPr snapToGrid="0">
      <p:cViewPr varScale="1">
        <p:scale>
          <a:sx n="145" d="100"/>
          <a:sy n="145" d="100"/>
        </p:scale>
        <p:origin x="6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f6a0cce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f6a0cce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f6a0ccef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f6a0ccef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f6a0ccef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f6a0ccef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f6a0ccef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f6a0ccef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f6a0ccef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f6a0ccef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f6a0ccef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f6a0ccef7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f6a0ccef7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f6a0ccef7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f6a0ccef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f6a0ccef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107138" y="1552175"/>
            <a:ext cx="6929747" cy="89024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741B4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41B47"/>
                </a:solidFill>
                <a:latin typeface="Oswald"/>
              </a:rPr>
              <a:t>The problem of teenage depression</a:t>
            </a: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9727" y="2571750"/>
            <a:ext cx="2044525" cy="204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7E6B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1211200" y="96000"/>
            <a:ext cx="6721623" cy="5223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Oswald"/>
              </a:rPr>
              <a:t>How does  our school deal</a:t>
            </a:r>
            <a:r>
              <a:rPr lang="it-IT" b="0" i="0" dirty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Oswald"/>
              </a:rPr>
              <a:t> with</a:t>
            </a:r>
            <a:r>
              <a:rPr b="0" i="0" dirty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Oswald"/>
              </a:rPr>
              <a:t> the problem of teenage depression?</a:t>
            </a:r>
          </a:p>
        </p:txBody>
      </p:sp>
      <p:sp>
        <p:nvSpPr>
          <p:cNvPr id="61" name="Google Shape;61;p14"/>
          <p:cNvSpPr txBox="1"/>
          <p:nvPr/>
        </p:nvSpPr>
        <p:spPr>
          <a:xfrm>
            <a:off x="2449963" y="1113125"/>
            <a:ext cx="4244100" cy="744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latin typeface="Caveat"/>
                <a:ea typeface="Caveat"/>
                <a:cs typeface="Caveat"/>
                <a:sym typeface="Caveat"/>
              </a:rPr>
              <a:t>Psychological School Desk</a:t>
            </a:r>
            <a:endParaRPr sz="30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4333050" y="677475"/>
            <a:ext cx="417000" cy="457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7675" y="2352800"/>
            <a:ext cx="3928676" cy="2326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726325" y="4679750"/>
            <a:ext cx="36678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Impact"/>
                <a:ea typeface="Impact"/>
                <a:cs typeface="Impact"/>
                <a:sym typeface="Impact"/>
              </a:rPr>
              <a:t>Don Lorenzo Milani high school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419500" y="1858035"/>
            <a:ext cx="42441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Oswald"/>
                <a:ea typeface="Oswald"/>
                <a:cs typeface="Oswald"/>
                <a:sym typeface="Oswald"/>
              </a:rPr>
              <a:t>It includes a series of individual paths to: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82700" y="2768500"/>
            <a:ext cx="2236800" cy="568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it" b="1">
                <a:latin typeface="Oswald"/>
                <a:ea typeface="Oswald"/>
                <a:cs typeface="Oswald"/>
                <a:sym typeface="Oswald"/>
              </a:rPr>
              <a:t>reduce moods that cause malaise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6663600" y="2768500"/>
            <a:ext cx="2236800" cy="744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 </a:t>
            </a:r>
            <a:r>
              <a:rPr lang="it" b="1">
                <a:latin typeface="Oswald"/>
                <a:ea typeface="Oswald"/>
                <a:cs typeface="Oswald"/>
                <a:sym typeface="Oswald"/>
              </a:rPr>
              <a:t>to discuss students' study and work path choices</a:t>
            </a:r>
            <a:endParaRPr b="1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697" y="3768500"/>
            <a:ext cx="1210725" cy="12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476250" y="2248525"/>
            <a:ext cx="8307055" cy="4684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741B4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Oswald"/>
              </a:rPr>
              <a:t>What are the steps taken when a psychol</a:t>
            </a:r>
            <a:r>
              <a:rPr lang="it-IT" dirty="0" err="1">
                <a:ln w="9525" cap="flat" cmpd="sng">
                  <a:solidFill>
                    <a:srgbClr val="741B47"/>
                  </a:solidFill>
                  <a:prstDash val="solid"/>
                  <a:round/>
                  <a:headEnd type="none" w="sm" len="sm"/>
                  <a:tailEnd type="none" w="sm" len="sm"/>
                </a:ln>
                <a:latin typeface="Oswald"/>
              </a:rPr>
              <a:t>og</a:t>
            </a:r>
            <a:r>
              <a:rPr b="0" i="0" dirty="0" err="1">
                <a:ln w="9525" cap="flat" cmpd="sng">
                  <a:solidFill>
                    <a:srgbClr val="741B4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Oswald"/>
              </a:rPr>
              <a:t>ical</a:t>
            </a:r>
            <a:r>
              <a:rPr b="0" i="0" dirty="0">
                <a:ln w="9525" cap="flat" cmpd="sng">
                  <a:solidFill>
                    <a:srgbClr val="741B4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Oswald"/>
              </a:rPr>
              <a:t> problem is </a:t>
            </a:r>
            <a:r>
              <a:rPr b="0" i="0" dirty="0" err="1">
                <a:ln w="9525" cap="flat" cmpd="sng">
                  <a:solidFill>
                    <a:srgbClr val="741B4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Oswald"/>
              </a:rPr>
              <a:t>recogni</a:t>
            </a:r>
            <a:r>
              <a:rPr lang="it-IT" b="0" i="0" dirty="0">
                <a:ln w="9525" cap="flat" cmpd="sng">
                  <a:solidFill>
                    <a:srgbClr val="741B4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Oswald"/>
              </a:rPr>
              <a:t>z</a:t>
            </a:r>
            <a:r>
              <a:rPr b="0" i="0" dirty="0">
                <a:ln w="9525" cap="flat" cmpd="sng">
                  <a:solidFill>
                    <a:srgbClr val="741B47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Oswald"/>
              </a:rPr>
              <a:t>ed?</a:t>
            </a:r>
          </a:p>
        </p:txBody>
      </p:sp>
      <p:sp>
        <p:nvSpPr>
          <p:cNvPr id="74" name="Google Shape;74;p15"/>
          <p:cNvSpPr txBox="1"/>
          <p:nvPr/>
        </p:nvSpPr>
        <p:spPr>
          <a:xfrm>
            <a:off x="849475" y="2716925"/>
            <a:ext cx="75606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 dirty="0">
                <a:latin typeface="EB Garamond Regular"/>
                <a:ea typeface="EB Garamond Regular"/>
                <a:cs typeface="EB Garamond Regular"/>
                <a:sym typeface="EB Garamond Regular"/>
              </a:rPr>
              <a:t>The teachers report the anomalies, for example:</a:t>
            </a:r>
            <a:endParaRPr sz="1800" dirty="0">
              <a:latin typeface="EB Garamond Regular"/>
              <a:ea typeface="EB Garamond Regular"/>
              <a:cs typeface="EB Garamond Regular"/>
              <a:sym typeface="EB Garamond Regula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15"/>
          <p:cNvSpPr/>
          <p:nvPr/>
        </p:nvSpPr>
        <p:spPr>
          <a:xfrm>
            <a:off x="117175" y="126500"/>
            <a:ext cx="3021408" cy="1208520"/>
          </a:xfrm>
          <a:prstGeom prst="cloud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299675" y="421613"/>
            <a:ext cx="28389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Impact"/>
                <a:ea typeface="Impact"/>
                <a:cs typeface="Impact"/>
                <a:sym typeface="Impact"/>
              </a:rPr>
              <a:t>the exclusion of a student from the class group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2796600" y="983801"/>
            <a:ext cx="3554820" cy="1208520"/>
          </a:xfrm>
          <a:prstGeom prst="cloud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2908225" y="1353913"/>
            <a:ext cx="34431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Impact"/>
                <a:ea typeface="Impact"/>
                <a:cs typeface="Impact"/>
                <a:sym typeface="Impact"/>
              </a:rPr>
              <a:t>voluntary isolation from school activities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6239650" y="238900"/>
            <a:ext cx="2543616" cy="1114992"/>
          </a:xfrm>
          <a:prstGeom prst="cloud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6316850" y="529400"/>
            <a:ext cx="23892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Impact"/>
                <a:ea typeface="Impact"/>
                <a:cs typeface="Impact"/>
                <a:sym typeface="Impact"/>
              </a:rPr>
              <a:t>non-attendance at lessons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744825" y="3457100"/>
            <a:ext cx="2389176" cy="1367928"/>
          </a:xfrm>
          <a:prstGeom prst="cloud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787100" y="3906913"/>
            <a:ext cx="23046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Impact"/>
                <a:ea typeface="Impact"/>
                <a:cs typeface="Impact"/>
                <a:sym typeface="Impact"/>
              </a:rPr>
              <a:t>bullying</a:t>
            </a: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5944375" y="3250927"/>
            <a:ext cx="2838888" cy="1433592"/>
          </a:xfrm>
          <a:prstGeom prst="cloud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6091975" y="3611550"/>
            <a:ext cx="2543700" cy="8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latin typeface="Impact"/>
                <a:ea typeface="Impact"/>
                <a:cs typeface="Impact"/>
                <a:sym typeface="Impact"/>
              </a:rPr>
              <a:t>aggressive attitude towards teachers and classmates</a:t>
            </a:r>
            <a:endParaRPr sz="16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25" y="4454850"/>
            <a:ext cx="618300" cy="6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/>
          <p:nvPr/>
        </p:nvSpPr>
        <p:spPr>
          <a:xfrm>
            <a:off x="1444363" y="168650"/>
            <a:ext cx="6255270" cy="858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Oswald;500"/>
              </a:rPr>
              <a:t>What to do?</a:t>
            </a:r>
          </a:p>
        </p:txBody>
      </p:sp>
      <p:sp>
        <p:nvSpPr>
          <p:cNvPr id="91" name="Google Shape;91;p16"/>
          <p:cNvSpPr txBox="1"/>
          <p:nvPr/>
        </p:nvSpPr>
        <p:spPr>
          <a:xfrm>
            <a:off x="1011950" y="2303600"/>
            <a:ext cx="2866800" cy="9414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Oswald Regular"/>
                <a:ea typeface="Oswald Regular"/>
                <a:cs typeface="Oswald Regular"/>
                <a:sym typeface="Oswald Regular"/>
              </a:rPr>
              <a:t>contact the families or request a meeting with the student </a:t>
            </a:r>
            <a:endParaRPr sz="18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5438625" y="2303050"/>
            <a:ext cx="2866800" cy="6603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 dirty="0">
                <a:latin typeface="Impact"/>
                <a:ea typeface="Impact"/>
                <a:cs typeface="Impact"/>
                <a:sym typeface="Impact"/>
              </a:rPr>
              <a:t>involvement in the activities that the school organizes.</a:t>
            </a:r>
            <a:endParaRPr sz="1800" dirty="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3" name="Google Shape;93;p16"/>
          <p:cNvSpPr/>
          <p:nvPr/>
        </p:nvSpPr>
        <p:spPr>
          <a:xfrm rot="5400000">
            <a:off x="1925300" y="1335050"/>
            <a:ext cx="1040100" cy="6603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/>
          <p:nvPr/>
        </p:nvSpPr>
        <p:spPr>
          <a:xfrm rot="5400000">
            <a:off x="6351975" y="1335050"/>
            <a:ext cx="1040100" cy="6603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75" y="3995325"/>
            <a:ext cx="1040100" cy="10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1725" y="3363350"/>
            <a:ext cx="2540556" cy="16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475475" y="2965200"/>
            <a:ext cx="8193052" cy="5302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DD7E6B"/>
                </a:solidFill>
                <a:latin typeface="Oswald"/>
              </a:rPr>
              <a:t>How common is the problem of teenage depression in our school?</a:t>
            </a:r>
          </a:p>
        </p:txBody>
      </p:sp>
      <p:sp>
        <p:nvSpPr>
          <p:cNvPr id="102" name="Google Shape;102;p17"/>
          <p:cNvSpPr txBox="1"/>
          <p:nvPr/>
        </p:nvSpPr>
        <p:spPr>
          <a:xfrm>
            <a:off x="911100" y="3495400"/>
            <a:ext cx="7321800" cy="12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400" b="1" dirty="0">
                <a:latin typeface="Lobster"/>
                <a:ea typeface="Lobster"/>
                <a:cs typeface="Lobster"/>
                <a:sym typeface="Lobster"/>
              </a:rPr>
              <a:t>From the surveys conducted annually, it appears that the rate of depression among the students of </a:t>
            </a:r>
            <a:r>
              <a:rPr lang="it" sz="2400" b="1" i="1" dirty="0">
                <a:latin typeface="Lobster"/>
                <a:ea typeface="Lobster"/>
                <a:cs typeface="Lobster"/>
                <a:sym typeface="Lobster"/>
              </a:rPr>
              <a:t>Don Lorenzo Milani </a:t>
            </a:r>
            <a:r>
              <a:rPr lang="it" sz="2400" b="1" dirty="0">
                <a:latin typeface="Lobster"/>
                <a:ea typeface="Lobster"/>
                <a:cs typeface="Lobster"/>
                <a:sym typeface="Lobster"/>
              </a:rPr>
              <a:t>high school is very low.</a:t>
            </a:r>
            <a:endParaRPr sz="2400" b="1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475" y="531850"/>
            <a:ext cx="3165261" cy="211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2028" y="531850"/>
            <a:ext cx="3626496" cy="20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25" y="4454850"/>
            <a:ext cx="618300" cy="6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>
            <a:off x="1615638" y="153225"/>
            <a:ext cx="5912724" cy="6273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Oswald"/>
              </a:rPr>
              <a:t>What is done to prevent this problem?</a:t>
            </a:r>
          </a:p>
        </p:txBody>
      </p:sp>
      <p:sp>
        <p:nvSpPr>
          <p:cNvPr id="111" name="Google Shape;111;p18"/>
          <p:cNvSpPr txBox="1"/>
          <p:nvPr/>
        </p:nvSpPr>
        <p:spPr>
          <a:xfrm>
            <a:off x="2934750" y="733818"/>
            <a:ext cx="32745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latin typeface="Merriweather"/>
                <a:ea typeface="Merriweather"/>
                <a:cs typeface="Merriweather"/>
                <a:sym typeface="Merriweather"/>
              </a:rPr>
              <a:t>The school organizes:</a:t>
            </a:r>
            <a:endParaRPr sz="1800" b="1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5511725" y="1544597"/>
            <a:ext cx="2838900" cy="861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dirty="0">
                <a:latin typeface="Impact"/>
                <a:ea typeface="Impact"/>
                <a:cs typeface="Impact"/>
                <a:sym typeface="Impact"/>
              </a:rPr>
              <a:t>-foreign language enhancement activities</a:t>
            </a:r>
            <a:endParaRPr sz="1600" dirty="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 dirty="0">
                <a:latin typeface="Impact"/>
                <a:ea typeface="Impact"/>
                <a:cs typeface="Impact"/>
                <a:sym typeface="Impact"/>
              </a:rPr>
              <a:t>-FAI activities</a:t>
            </a:r>
            <a:endParaRPr sz="1600" dirty="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18"/>
          <p:cNvSpPr txBox="1"/>
          <p:nvPr/>
        </p:nvSpPr>
        <p:spPr>
          <a:xfrm>
            <a:off x="1023351" y="1522591"/>
            <a:ext cx="2971800" cy="861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-voluntary activities, collaboration with the OASI association </a:t>
            </a:r>
            <a:endParaRPr sz="1600" dirty="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001" y="2571750"/>
            <a:ext cx="3065150" cy="14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4725" y="2571750"/>
            <a:ext cx="3872901" cy="13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00" y="4181150"/>
            <a:ext cx="861300" cy="86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/>
        </p:nvSpPr>
        <p:spPr>
          <a:xfrm>
            <a:off x="242475" y="1739100"/>
            <a:ext cx="5454900" cy="1665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000" dirty="0">
                <a:latin typeface="Oswald"/>
                <a:ea typeface="Oswald"/>
                <a:cs typeface="Oswald"/>
                <a:sym typeface="Oswald"/>
              </a:rPr>
              <a:t>The commitment of each student is always recognized. </a:t>
            </a:r>
            <a:br>
              <a:rPr lang="it" sz="2000" dirty="0">
                <a:latin typeface="Oswald"/>
                <a:ea typeface="Oswald"/>
                <a:cs typeface="Oswald"/>
                <a:sym typeface="Oswald"/>
              </a:rPr>
            </a:br>
            <a:r>
              <a:rPr lang="it" sz="2000" dirty="0">
                <a:latin typeface="Oswald"/>
                <a:ea typeface="Oswald"/>
                <a:cs typeface="Oswald"/>
                <a:sym typeface="Oswald"/>
              </a:rPr>
              <a:t>Students can partecipate to:</a:t>
            </a:r>
            <a:endParaRPr sz="2000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Char char="●"/>
            </a:pPr>
            <a:r>
              <a:rPr lang="it" sz="2000" dirty="0">
                <a:latin typeface="Oswald"/>
                <a:ea typeface="Oswald"/>
                <a:cs typeface="Oswald"/>
                <a:sym typeface="Oswald"/>
              </a:rPr>
              <a:t>free stays  abroad;</a:t>
            </a:r>
            <a:endParaRPr sz="2000" dirty="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Oswald"/>
              <a:buChar char="●"/>
            </a:pPr>
            <a:r>
              <a:rPr lang="en-US" sz="2000" dirty="0">
                <a:latin typeface="Oswald"/>
                <a:ea typeface="Oswald"/>
                <a:cs typeface="Oswald"/>
                <a:sym typeface="Oswald"/>
              </a:rPr>
              <a:t>C</a:t>
            </a:r>
            <a:r>
              <a:rPr lang="it" sz="2000" dirty="0">
                <a:latin typeface="Oswald"/>
                <a:ea typeface="Oswald"/>
                <a:cs typeface="Oswald"/>
                <a:sym typeface="Oswald"/>
              </a:rPr>
              <a:t>ultural and </a:t>
            </a:r>
            <a:r>
              <a:rPr lang="it" sz="20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Oswald"/>
              </a:rPr>
              <a:t>Work-related learning </a:t>
            </a:r>
            <a:r>
              <a:rPr lang="it" sz="2000" dirty="0">
                <a:latin typeface="Oswald"/>
                <a:ea typeface="Oswald"/>
                <a:cs typeface="Oswald"/>
                <a:sym typeface="Oswald"/>
              </a:rPr>
              <a:t>exchanges, such as the Erasmus + project;</a:t>
            </a:r>
            <a:endParaRPr sz="20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1000" y="1585650"/>
            <a:ext cx="3040050" cy="166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700" y="184900"/>
            <a:ext cx="5340249" cy="14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73375" y="3544025"/>
            <a:ext cx="6516049" cy="152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51000" y="214488"/>
            <a:ext cx="3040050" cy="12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700" y="3818250"/>
            <a:ext cx="1224200" cy="12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>
            <a:off x="1295013" y="1551217"/>
            <a:ext cx="6553971" cy="6336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rgbClr val="A64D7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41B47"/>
                </a:solidFill>
                <a:latin typeface="Oswald"/>
              </a:rPr>
              <a:t>Impossible </a:t>
            </a:r>
            <a:r>
              <a:rPr lang="it-IT" b="0" i="0" dirty="0">
                <a:ln w="9525" cap="flat" cmpd="sng">
                  <a:solidFill>
                    <a:srgbClr val="A64D7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41B47"/>
                </a:solidFill>
                <a:latin typeface="Oswald"/>
              </a:rPr>
              <a:t>B</a:t>
            </a:r>
            <a:r>
              <a:rPr b="0" i="0" dirty="0" err="1">
                <a:ln w="9525" cap="flat" cmpd="sng">
                  <a:solidFill>
                    <a:srgbClr val="A64D7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41B47"/>
                </a:solidFill>
                <a:latin typeface="Oswald"/>
              </a:rPr>
              <a:t>ecomes</a:t>
            </a:r>
            <a:r>
              <a:rPr b="0" i="0" dirty="0">
                <a:ln w="9525" cap="flat" cmpd="sng">
                  <a:solidFill>
                    <a:srgbClr val="A64D7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41B47"/>
                </a:solidFill>
                <a:latin typeface="Oswald"/>
              </a:rPr>
              <a:t> </a:t>
            </a:r>
            <a:r>
              <a:rPr lang="it-IT" dirty="0">
                <a:ln w="9525" cap="flat" cmpd="sng">
                  <a:solidFill>
                    <a:srgbClr val="A64D7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41B47"/>
                </a:solidFill>
                <a:latin typeface="Oswald"/>
              </a:rPr>
              <a:t>P</a:t>
            </a:r>
            <a:r>
              <a:rPr b="0" i="0" dirty="0" err="1">
                <a:ln w="9525" cap="flat" cmpd="sng">
                  <a:solidFill>
                    <a:srgbClr val="A64D7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41B47"/>
                </a:solidFill>
                <a:latin typeface="Oswald"/>
              </a:rPr>
              <a:t>ossible</a:t>
            </a:r>
            <a:endParaRPr b="0" i="0" dirty="0">
              <a:ln w="9525" cap="flat" cmpd="sng">
                <a:solidFill>
                  <a:srgbClr val="A64D79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741B47"/>
              </a:solidFill>
              <a:latin typeface="Oswald"/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7750" y="2184875"/>
            <a:ext cx="2348475" cy="23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226</Words>
  <Application>Microsoft Macintosh PowerPoint</Application>
  <PresentationFormat>Pokaz na ekranie (16:9)</PresentationFormat>
  <Paragraphs>28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8" baseType="lpstr">
      <vt:lpstr>Impact</vt:lpstr>
      <vt:lpstr>Merriweather</vt:lpstr>
      <vt:lpstr>Lobster</vt:lpstr>
      <vt:lpstr>Caveat</vt:lpstr>
      <vt:lpstr>EB Garamond Regular</vt:lpstr>
      <vt:lpstr>Oswald</vt:lpstr>
      <vt:lpstr>Oswald;500</vt:lpstr>
      <vt:lpstr>Oswald Regular</vt:lpstr>
      <vt:lpstr>Arial</vt:lpstr>
      <vt:lpstr>Simple Light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mina</dc:creator>
  <cp:lastModifiedBy>Pawel Posnik</cp:lastModifiedBy>
  <cp:revision>10</cp:revision>
  <dcterms:modified xsi:type="dcterms:W3CDTF">2020-12-02T10:41:44Z</dcterms:modified>
</cp:coreProperties>
</file>